
<file path=[Content_Types].xml><?xml version="1.0" encoding="utf-8"?>
<Types xmlns="http://schemas.openxmlformats.org/package/2006/content-types">
  <Default Extension="xml" ContentType="application/xml"/>
  <Default Extension="jpeg" ContentType="image/jpeg"/>
  <Default Extension="tif" ContentType="image/tif"/>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1pPr>
    <a:lvl2pPr marL="0" marR="0" indent="22860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2pPr>
    <a:lvl3pPr marL="0" marR="0" indent="45720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3pPr>
    <a:lvl4pPr marL="0" marR="0" indent="68580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4pPr>
    <a:lvl5pPr marL="0" marR="0" indent="91440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5pPr>
    <a:lvl6pPr marL="0" marR="0" indent="114300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6pPr>
    <a:lvl7pPr marL="0" marR="0" indent="137160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7pPr>
    <a:lvl8pPr marL="0" marR="0" indent="160020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8pPr>
    <a:lvl9pPr marL="0" marR="0" indent="182880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venir Next Medium"/>
          <a:ea typeface="Avenir Next Medium"/>
          <a:cs typeface="Avenir Next Medium"/>
        </a:font>
        <a:schemeClr val="accent1"/>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wholeTbl>
    <a:band2H>
      <a:tcTxStyle/>
      <a:tcStyle>
        <a:tcBdr/>
        <a:fill>
          <a:solidFill>
            <a:schemeClr val="accent1">
              <a:hueOff val="178262"/>
              <a:satOff val="-8651"/>
              <a:lumOff val="-7254"/>
              <a:alpha val="29000"/>
            </a:schemeClr>
          </a:solidFill>
        </a:fill>
      </a:tcStyle>
    </a:band2H>
    <a:firstCol>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firstCol>
    <a:lastRow>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63500" cap="flat">
              <a:solidFill>
                <a:srgbClr val="5F6568"/>
              </a:solidFill>
              <a:prstDash val="solid"/>
              <a:miter lim="400000"/>
            </a:ln>
          </a:top>
          <a:bottom>
            <a:ln w="12700" cap="flat">
              <a:noFill/>
              <a:miter lim="400000"/>
            </a:ln>
          </a:bottom>
          <a:insideH>
            <a:ln w="25400" cap="flat">
              <a:solidFill>
                <a:srgbClr val="5F6568"/>
              </a:solidFill>
              <a:prstDash val="solid"/>
              <a:miter lim="400000"/>
            </a:ln>
          </a:insideH>
          <a:insideV>
            <a:ln w="12700" cap="flat">
              <a:noFill/>
              <a:miter lim="400000"/>
            </a:ln>
          </a:insideV>
        </a:tcBdr>
        <a:fill>
          <a:noFill/>
        </a:fill>
      </a:tcStyle>
    </a:lastRow>
    <a:firstRow>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12700" cap="flat">
              <a:noFill/>
              <a:miter lim="400000"/>
            </a:ln>
          </a:top>
          <a:bottom>
            <a:ln w="635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firstRow>
  </a:tblStyle>
  <a:tblStyle styleId="{C7B018BB-80A7-4F77-B60F-C8B233D01FF8}" styleName="">
    <a:tblBg/>
    <a:wholeTbl>
      <a:tcTxStyle b="off" i="off">
        <a:font>
          <a:latin typeface="Avenir Next Medium"/>
          <a:ea typeface="Avenir Next Medium"/>
          <a:cs typeface="Avenir Next Medium"/>
        </a:font>
        <a:srgbClr val="838787"/>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chemeClr val="accent6">
              <a:alpha val="25000"/>
            </a:schemeClr>
          </a:solidFill>
        </a:fill>
      </a:tcStyle>
    </a:band2H>
    <a:firstCol>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A01D73"/>
          </a:solidFill>
        </a:fill>
      </a:tcStyle>
    </a:firstCol>
    <a:la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81873"/>
          </a:solidFill>
        </a:fill>
      </a:tcStyle>
    </a:lastRow>
    <a:fir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81873"/>
          </a:solidFill>
        </a:fill>
      </a:tcStyle>
    </a:firstRow>
  </a:tblStyle>
  <a:tblStyle styleId="{EEE7283C-3CF3-47DC-8721-378D4A62B228}" styleName="">
    <a:tblBg/>
    <a:wholeTbl>
      <a:tcTxStyle b="off" i="off">
        <a:font>
          <a:latin typeface="Avenir Next Medium"/>
          <a:ea typeface="Avenir Next Medium"/>
          <a:cs typeface="Avenir Next Medium"/>
        </a:font>
        <a:srgbClr val="838787"/>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wholeTbl>
    <a:band2H>
      <a:tcTxStyle/>
      <a:tcStyle>
        <a:tcBdr/>
        <a:fill>
          <a:solidFill>
            <a:srgbClr val="DCDEE0">
              <a:alpha val="18000"/>
            </a:srgbClr>
          </a:solidFill>
        </a:fill>
      </a:tcStyle>
    </a:band2H>
    <a:firstCol>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firstCol>
    <a:la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5F6568"/>
              </a:solidFill>
              <a:prstDash val="solid"/>
              <a:miter lim="400000"/>
            </a:ln>
          </a:insideH>
          <a:insideV>
            <a:ln w="12700" cap="flat">
              <a:noFill/>
              <a:miter lim="400000"/>
            </a:ln>
          </a:insideV>
        </a:tcBdr>
        <a:fill>
          <a:solidFill>
            <a:srgbClr val="838787"/>
          </a:solidFill>
        </a:fill>
      </a:tcStyle>
    </a:lastRow>
    <a:fir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5F6568"/>
              </a:solidFill>
              <a:prstDash val="solid"/>
              <a:miter lim="400000"/>
            </a:ln>
          </a:insideH>
          <a:insideV>
            <a:ln w="12700" cap="flat">
              <a:noFill/>
              <a:miter lim="400000"/>
            </a:ln>
          </a:insideV>
        </a:tcBdr>
        <a:fill>
          <a:solidFill>
            <a:schemeClr val="accent5">
              <a:hueOff val="-239254"/>
              <a:lumOff val="-1399"/>
            </a:schemeClr>
          </a:solidFill>
        </a:fill>
      </a:tcStyle>
    </a:firstRow>
  </a:tblStyle>
  <a:tblStyle styleId="{CF821DB8-F4EB-4A41-A1BA-3FCAFE7338EE}" styleName="">
    <a:tblBg/>
    <a:wholeTbl>
      <a:tcTxStyle b="off" i="off">
        <a:font>
          <a:latin typeface="Avenir Next Medium"/>
          <a:ea typeface="Avenir Next Medium"/>
          <a:cs typeface="Avenir Next Medium"/>
        </a:font>
        <a:srgbClr val="838787"/>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wholeTbl>
    <a:band2H>
      <a:tcTxStyle/>
      <a:tcStyle>
        <a:tcBdr/>
        <a:fill>
          <a:solidFill>
            <a:srgbClr val="D4EB9B">
              <a:alpha val="26000"/>
            </a:srgbClr>
          </a:solidFill>
        </a:fill>
      </a:tcStyle>
    </a:band2H>
    <a:firstCol>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firstCol>
    <a:lastRow>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88900" cap="flat">
              <a:solidFill>
                <a:srgbClr val="5F6568"/>
              </a:solidFill>
              <a:prstDash val="solid"/>
              <a:miter lim="400000"/>
            </a:ln>
          </a:top>
          <a:bottom>
            <a:ln w="12700" cap="flat">
              <a:noFill/>
              <a:miter lim="400000"/>
            </a:ln>
          </a:bottom>
          <a:insideH>
            <a:ln w="25400" cap="flat">
              <a:solidFill>
                <a:srgbClr val="D4EB9B">
                  <a:alpha val="26000"/>
                </a:srgbClr>
              </a:solidFill>
              <a:prstDash val="solid"/>
              <a:miter lim="400000"/>
            </a:ln>
          </a:insideH>
          <a:insideV>
            <a:ln w="12700" cap="flat">
              <a:noFill/>
              <a:miter lim="400000"/>
            </a:ln>
          </a:insideV>
        </a:tcBdr>
        <a:fill>
          <a:noFill/>
        </a:fill>
      </a:tcStyle>
    </a:lastRow>
    <a:fir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63500" cap="flat">
              <a:solidFill>
                <a:srgbClr val="5F6568"/>
              </a:solidFill>
              <a:prstDash val="solid"/>
              <a:miter lim="400000"/>
            </a:ln>
          </a:bottom>
          <a:insideH>
            <a:ln w="25400" cap="flat">
              <a:solidFill>
                <a:srgbClr val="D4EB9B">
                  <a:alpha val="26000"/>
                </a:srgbClr>
              </a:solidFill>
              <a:prstDash val="solid"/>
              <a:miter lim="400000"/>
            </a:ln>
          </a:insideH>
          <a:insideV>
            <a:ln w="12700" cap="flat">
              <a:noFill/>
              <a:miter lim="400000"/>
            </a:ln>
          </a:insideV>
        </a:tcBdr>
        <a:fill>
          <a:solidFill>
            <a:srgbClr val="147882"/>
          </a:solidFill>
        </a:fill>
      </a:tcStyle>
    </a:firstRow>
  </a:tblStyle>
  <a:tblStyle styleId="{33BA23B1-9221-436E-865A-0063620EA4FD}" styleName="">
    <a:tblBg/>
    <a:wholeTbl>
      <a:tcTxStyle b="off" i="off">
        <a:font>
          <a:latin typeface="Avenir Next Medium"/>
          <a:ea typeface="Avenir Next Medium"/>
          <a:cs typeface="Avenir Next Medium"/>
        </a:font>
        <a:srgbClr val="FFFFFF"/>
      </a:tcTxStyle>
      <a:tcStyle>
        <a:tcBdr>
          <a:left>
            <a:ln w="12700" cap="flat">
              <a:noFill/>
              <a:miter lim="400000"/>
            </a:ln>
          </a:left>
          <a:right>
            <a:ln w="12700" cap="flat">
              <a:noFill/>
              <a:miter lim="400000"/>
            </a:ln>
          </a:right>
          <a:top>
            <a:ln w="25400" cap="flat">
              <a:solidFill>
                <a:srgbClr val="222222"/>
              </a:solidFill>
              <a:prstDash val="solid"/>
              <a:miter lim="400000"/>
            </a:ln>
          </a:top>
          <a:bottom>
            <a:ln w="25400" cap="flat">
              <a:solidFill>
                <a:srgbClr val="222222"/>
              </a:solidFill>
              <a:prstDash val="solid"/>
              <a:miter lim="400000"/>
            </a:ln>
          </a:bottom>
          <a:insideH>
            <a:ln w="25400" cap="flat">
              <a:solidFill>
                <a:srgbClr val="222222"/>
              </a:solidFill>
              <a:prstDash val="solid"/>
              <a:miter lim="400000"/>
            </a:ln>
          </a:insideH>
          <a:insideV>
            <a:ln w="12700" cap="flat">
              <a:noFill/>
              <a:miter lim="400000"/>
            </a:ln>
          </a:insideV>
        </a:tcBdr>
        <a:fill>
          <a:solidFill>
            <a:srgbClr val="838787">
              <a:alpha val="75000"/>
            </a:srgbClr>
          </a:solidFill>
        </a:fill>
      </a:tcStyle>
    </a:wholeTbl>
    <a:band2H>
      <a:tcTxStyle/>
      <a:tcStyle>
        <a:tcBdr/>
        <a:fill>
          <a:solidFill>
            <a:srgbClr val="686A6A">
              <a:alpha val="85000"/>
            </a:srgbClr>
          </a:solidFill>
        </a:fill>
      </a:tcStyle>
    </a:band2H>
    <a:firstCol>
      <a:tcTxStyle b="on" i="off">
        <a:font>
          <a:latin typeface="Avenir Next Demi Bold"/>
          <a:ea typeface="Avenir Next Demi Bold"/>
          <a:cs typeface="Avenir Next Demi Bold"/>
        </a:font>
        <a:srgbClr val="222222"/>
      </a:tcTxStyle>
      <a:tcStyle>
        <a:tcBdr>
          <a:left>
            <a:ln w="12700" cap="flat">
              <a:noFill/>
              <a:miter lim="400000"/>
            </a:ln>
          </a:left>
          <a:right>
            <a:ln w="63500" cap="flat">
              <a:solidFill>
                <a:srgbClr val="222222"/>
              </a:solidFill>
              <a:prstDash val="solid"/>
              <a:miter lim="400000"/>
            </a:ln>
          </a:right>
          <a:top>
            <a:ln w="25400" cap="flat">
              <a:solidFill>
                <a:srgbClr val="222222"/>
              </a:solidFill>
              <a:prstDash val="solid"/>
              <a:miter lim="400000"/>
            </a:ln>
          </a:top>
          <a:bottom>
            <a:ln w="25400" cap="flat">
              <a:solidFill>
                <a:srgbClr val="222222"/>
              </a:solidFill>
              <a:prstDash val="solid"/>
              <a:miter lim="400000"/>
            </a:ln>
          </a:bottom>
          <a:insideH>
            <a:ln w="25400" cap="flat">
              <a:solidFill>
                <a:srgbClr val="222222"/>
              </a:solidFill>
              <a:prstDash val="solid"/>
              <a:miter lim="400000"/>
            </a:ln>
          </a:insideH>
          <a:insideV>
            <a:ln w="12700" cap="flat">
              <a:noFill/>
              <a:miter lim="400000"/>
            </a:ln>
          </a:insideV>
        </a:tcBdr>
        <a:fill>
          <a:solidFill>
            <a:srgbClr val="686A6A">
              <a:alpha val="85000"/>
            </a:srgbClr>
          </a:solidFill>
        </a:fill>
      </a:tcStyle>
    </a:firstCol>
    <a:lastRow>
      <a:tcTxStyle b="on" i="off">
        <a:font>
          <a:latin typeface="Avenir Next Demi Bold"/>
          <a:ea typeface="Avenir Next Demi Bold"/>
          <a:cs typeface="Avenir Next Demi Bold"/>
        </a:font>
        <a:srgbClr val="3D3D3D"/>
      </a:tcTxStyle>
      <a:tcStyle>
        <a:tcBdr>
          <a:left>
            <a:ln w="12700" cap="flat">
              <a:noFill/>
              <a:miter lim="400000"/>
            </a:ln>
          </a:left>
          <a:right>
            <a:ln w="12700" cap="flat">
              <a:noFill/>
              <a:miter lim="400000"/>
            </a:ln>
          </a:right>
          <a:top>
            <a:ln w="63500" cap="flat">
              <a:solidFill>
                <a:srgbClr val="222222"/>
              </a:solidFill>
              <a:prstDash val="solid"/>
              <a:miter lim="400000"/>
            </a:ln>
          </a:top>
          <a:bottom>
            <a:ln w="12700" cap="flat">
              <a:noFill/>
              <a:miter lim="400000"/>
            </a:ln>
          </a:bottom>
          <a:insideH>
            <a:ln w="25400" cap="flat">
              <a:solidFill>
                <a:srgbClr val="222222"/>
              </a:solidFill>
              <a:prstDash val="solid"/>
              <a:miter lim="400000"/>
            </a:ln>
          </a:insideH>
          <a:insideV>
            <a:ln w="12700" cap="flat">
              <a:noFill/>
              <a:miter lim="400000"/>
            </a:ln>
          </a:insideV>
        </a:tcBdr>
        <a:fill>
          <a:solidFill>
            <a:srgbClr val="838787"/>
          </a:solidFill>
        </a:fill>
      </a:tcStyle>
    </a:lastRow>
    <a:firstRow>
      <a:tcTxStyle b="on" i="off">
        <a:font>
          <a:latin typeface="Avenir Next Demi Bold"/>
          <a:ea typeface="Avenir Next Demi Bold"/>
          <a:cs typeface="Avenir Next Demi Bold"/>
        </a:font>
        <a:srgbClr val="3D3D3D"/>
      </a:tcTxStyle>
      <a:tcStyle>
        <a:tcBdr>
          <a:left>
            <a:ln w="12700" cap="flat">
              <a:noFill/>
              <a:miter lim="400000"/>
            </a:ln>
          </a:left>
          <a:right>
            <a:ln w="12700" cap="flat">
              <a:noFill/>
              <a:miter lim="400000"/>
            </a:ln>
          </a:right>
          <a:top>
            <a:ln w="12700" cap="flat">
              <a:noFill/>
              <a:miter lim="400000"/>
            </a:ln>
          </a:top>
          <a:bottom>
            <a:ln w="63500" cap="flat">
              <a:solidFill>
                <a:srgbClr val="222222"/>
              </a:solidFill>
              <a:prstDash val="solid"/>
              <a:miter lim="400000"/>
            </a:ln>
          </a:bottom>
          <a:insideH>
            <a:ln w="25400" cap="flat">
              <a:solidFill>
                <a:srgbClr val="222222"/>
              </a:solidFill>
              <a:prstDash val="solid"/>
              <a:miter lim="400000"/>
            </a:ln>
          </a:insideH>
          <a:insideV>
            <a:ln w="12700" cap="flat">
              <a:noFill/>
              <a:miter lim="400000"/>
            </a:ln>
          </a:insideV>
        </a:tcBdr>
        <a:fill>
          <a:solidFill>
            <a:srgbClr val="838787"/>
          </a:solidFill>
        </a:fill>
      </a:tcStyle>
    </a:firstRow>
  </a:tblStyle>
  <a:tblStyle styleId="{2708684C-4D16-4618-839F-0558EEFCDFE6}" styleName="">
    <a:tblBg/>
    <a:wholeTbl>
      <a:tcTxStyle b="off" i="off">
        <a:font>
          <a:latin typeface="Avenir Next Medium"/>
          <a:ea typeface="Avenir Next Medium"/>
          <a:cs typeface="Avenir Next Medium"/>
        </a:font>
        <a:srgbClr val="838787"/>
      </a:tcTxStyle>
      <a:tcStyle>
        <a:tcBdr>
          <a:left>
            <a:ln w="25400" cap="flat">
              <a:solidFill>
                <a:srgbClr val="5F6568"/>
              </a:solidFill>
              <a:prstDash val="solid"/>
              <a:miter lim="400000"/>
            </a:ln>
          </a:left>
          <a:right>
            <a:ln w="25400" cap="flat">
              <a:solidFill>
                <a:srgbClr val="5F6568"/>
              </a:solidFill>
              <a:prstDash val="solid"/>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25400" cap="flat">
              <a:solidFill>
                <a:srgbClr val="5F6568"/>
              </a:solidFill>
              <a:prstDash val="solid"/>
              <a:miter lim="400000"/>
            </a:ln>
          </a:insideV>
        </a:tcBdr>
        <a:fill>
          <a:noFill/>
        </a:fill>
      </a:tcStyle>
    </a:wholeTbl>
    <a:band2H>
      <a:tcTxStyle/>
      <a:tcStyle>
        <a:tcBdr/>
        <a:fill>
          <a:solidFill>
            <a:srgbClr val="DCDEE0">
              <a:alpha val="18000"/>
            </a:srgbClr>
          </a:solidFill>
        </a:fill>
      </a:tcStyle>
    </a:band2H>
    <a:firstCol>
      <a:tcTxStyle b="on" i="off">
        <a:font>
          <a:latin typeface="Avenir Next Demi Bold"/>
          <a:ea typeface="Avenir Next Demi Bold"/>
          <a:cs typeface="Avenir Next Demi Bold"/>
        </a:font>
        <a:srgbClr val="A6AAA9"/>
      </a:tcTxStyle>
      <a:tcStyle>
        <a:tcBdr>
          <a:left>
            <a:ln w="12700" cap="flat">
              <a:noFill/>
              <a:miter lim="400000"/>
            </a:ln>
          </a:left>
          <a:right>
            <a:ln w="63500" cap="flat">
              <a:solidFill>
                <a:srgbClr val="5F6568"/>
              </a:solidFill>
              <a:prstDash val="solid"/>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25400" cap="flat">
              <a:solidFill>
                <a:srgbClr val="5F6568"/>
              </a:solidFill>
              <a:prstDash val="solid"/>
              <a:miter lim="400000"/>
            </a:ln>
          </a:insideV>
        </a:tcBdr>
        <a:fill>
          <a:noFill/>
        </a:fill>
      </a:tcStyle>
    </a:firstCol>
    <a:lastRow>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63500" cap="flat">
              <a:solidFill>
                <a:srgbClr val="5F6568"/>
              </a:solidFill>
              <a:prstDash val="solid"/>
              <a:miter lim="400000"/>
            </a:ln>
          </a:top>
          <a:bottom>
            <a:ln w="12700" cap="flat">
              <a:noFill/>
              <a:miter lim="400000"/>
            </a:ln>
          </a:bottom>
          <a:insideH>
            <a:ln w="25400" cap="flat">
              <a:solidFill>
                <a:srgbClr val="5F6568"/>
              </a:solidFill>
              <a:prstDash val="solid"/>
              <a:miter lim="400000"/>
            </a:ln>
          </a:insideH>
          <a:insideV>
            <a:ln w="12700" cap="flat">
              <a:noFill/>
              <a:miter lim="400000"/>
            </a:ln>
          </a:insideV>
        </a:tcBdr>
        <a:fill>
          <a:noFill/>
        </a:fill>
      </a:tcStyle>
    </a:lastRow>
    <a:firstRow>
      <a:tcTxStyle b="on" i="off">
        <a:font>
          <a:latin typeface="Avenir Next Demi Bold"/>
          <a:ea typeface="Avenir Next Demi Bold"/>
          <a:cs typeface="Avenir Next Demi Bold"/>
        </a:font>
        <a:srgbClr val="A6AAA9"/>
      </a:tcTxStyle>
      <a:tcStyle>
        <a:tcBdr>
          <a:left>
            <a:ln w="25400" cap="flat">
              <a:solidFill>
                <a:srgbClr val="5F6568"/>
              </a:solidFill>
              <a:prstDash val="solid"/>
              <a:miter lim="400000"/>
            </a:ln>
          </a:left>
          <a:right>
            <a:ln w="25400" cap="flat">
              <a:solidFill>
                <a:srgbClr val="5F6568"/>
              </a:solidFill>
              <a:prstDash val="solid"/>
              <a:miter lim="400000"/>
            </a:ln>
          </a:right>
          <a:top>
            <a:ln w="12700" cap="flat">
              <a:noFill/>
              <a:miter lim="400000"/>
            </a:ln>
          </a:top>
          <a:bottom>
            <a:ln w="63500" cap="flat">
              <a:solidFill>
                <a:srgbClr val="5F6568"/>
              </a:solidFill>
              <a:prstDash val="solid"/>
              <a:miter lim="400000"/>
            </a:ln>
          </a:bottom>
          <a:insideH>
            <a:ln w="25400" cap="flat">
              <a:solidFill>
                <a:srgbClr val="5F6568"/>
              </a:solidFill>
              <a:prstDash val="solid"/>
              <a:miter lim="400000"/>
            </a:ln>
          </a:insideH>
          <a:insideV>
            <a:ln w="25400" cap="flat">
              <a:solidFill>
                <a:srgbClr val="5F6568"/>
              </a:solidFill>
              <a:prstDash val="solid"/>
              <a:miter lim="400000"/>
            </a:ln>
          </a:insideV>
        </a:tcBdr>
        <a:fill>
          <a:noFill/>
        </a:fill>
      </a:tcStyle>
    </a:firstRow>
  </a:tblStyle>
  <a:tblStyle styleId="{D51ADE6A-740E-44AE-83CC-AE7238B6C88D}" styleName="">
    <a:tblBg/>
    <a:wholeTbl>
      <a:tcTxStyle b="off" i="off">
        <a:font>
          <a:latin typeface="Avenir Next Medium"/>
          <a:ea typeface="Avenir Next Medium"/>
          <a:cs typeface="Avenir Next Medium"/>
        </a:font>
        <a:srgbClr val="838787"/>
      </a:tcTxStyle>
      <a:tcStyle>
        <a:tcBdr>
          <a:left>
            <a:ln w="25400" cap="flat">
              <a:solidFill>
                <a:srgbClr val="5F6568"/>
              </a:solidFill>
              <a:prstDash val="solid"/>
              <a:miter lim="400000"/>
            </a:ln>
          </a:left>
          <a:right>
            <a:ln w="25400" cap="flat">
              <a:solidFill>
                <a:srgbClr val="5F6568"/>
              </a:solidFill>
              <a:prstDash val="solid"/>
              <a:miter lim="400000"/>
            </a:ln>
          </a:right>
          <a:top>
            <a:ln w="12700" cap="flat">
              <a:solidFill>
                <a:srgbClr val="838787"/>
              </a:solidFill>
              <a:prstDash val="solid"/>
              <a:miter lim="400000"/>
            </a:ln>
          </a:top>
          <a:bottom>
            <a:ln w="12700" cap="flat">
              <a:solidFill>
                <a:srgbClr val="838787"/>
              </a:solidFill>
              <a:prstDash val="solid"/>
              <a:miter lim="400000"/>
            </a:ln>
          </a:bottom>
          <a:insideH>
            <a:ln w="12700" cap="flat">
              <a:solidFill>
                <a:srgbClr val="838787"/>
              </a:solidFill>
              <a:prstDash val="solid"/>
              <a:miter lim="400000"/>
            </a:ln>
          </a:insideH>
          <a:insideV>
            <a:ln w="25400" cap="flat">
              <a:solidFill>
                <a:srgbClr val="5F6568"/>
              </a:solidFill>
              <a:prstDash val="solid"/>
              <a:miter lim="400000"/>
            </a:ln>
          </a:insideV>
        </a:tcBdr>
        <a:fill>
          <a:noFill/>
        </a:fill>
      </a:tcStyle>
    </a:wholeTbl>
    <a:band2H>
      <a:tcTxStyle/>
      <a:tcStyle>
        <a:tcBdr/>
        <a:fill>
          <a:solidFill>
            <a:srgbClr val="DCDEE0">
              <a:alpha val="18000"/>
            </a:srgbClr>
          </a:solidFill>
        </a:fill>
      </a:tcStyle>
    </a:band2H>
    <a:firstCol>
      <a:tcTxStyle b="on" i="off">
        <a:font>
          <a:latin typeface="Avenir Next Demi Bold"/>
          <a:ea typeface="Avenir Next Demi Bold"/>
          <a:cs typeface="Avenir Next Demi Bold"/>
        </a:font>
        <a:srgbClr val="A6AAA9"/>
      </a:tcTxStyle>
      <a:tcStyle>
        <a:tcBdr>
          <a:left>
            <a:ln w="12700" cap="flat">
              <a:noFill/>
              <a:miter lim="400000"/>
            </a:ln>
          </a:left>
          <a:right>
            <a:ln w="12700" cap="flat">
              <a:solidFill>
                <a:srgbClr val="838787"/>
              </a:solidFill>
              <a:prstDash val="solid"/>
              <a:miter lim="400000"/>
            </a:ln>
          </a:right>
          <a:top>
            <a:ln w="12700" cap="flat">
              <a:solidFill>
                <a:srgbClr val="838787"/>
              </a:solidFill>
              <a:prstDash val="solid"/>
              <a:miter lim="400000"/>
            </a:ln>
          </a:top>
          <a:bottom>
            <a:ln w="12700" cap="flat">
              <a:solidFill>
                <a:srgbClr val="838787"/>
              </a:solidFill>
              <a:prstDash val="solid"/>
              <a:miter lim="400000"/>
            </a:ln>
          </a:bottom>
          <a:insideH>
            <a:ln w="12700" cap="flat">
              <a:solidFill>
                <a:srgbClr val="838787"/>
              </a:solidFill>
              <a:prstDash val="solid"/>
              <a:miter lim="400000"/>
            </a:ln>
          </a:insideH>
          <a:insideV>
            <a:ln w="25400" cap="flat">
              <a:solidFill>
                <a:srgbClr val="5F6568"/>
              </a:solidFill>
              <a:prstDash val="solid"/>
              <a:miter lim="400000"/>
            </a:ln>
          </a:insideV>
        </a:tcBdr>
        <a:fill>
          <a:noFill/>
        </a:fill>
      </a:tcStyle>
    </a:firstCol>
    <a:lastRow>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63500" cap="flat">
              <a:solidFill>
                <a:srgbClr val="5F6568"/>
              </a:solidFill>
              <a:prstDash val="solid"/>
              <a:miter lim="400000"/>
            </a:ln>
          </a:top>
          <a:bottom>
            <a:ln w="12700" cap="flat">
              <a:noFill/>
              <a:miter lim="400000"/>
            </a:ln>
          </a:bottom>
          <a:insideH>
            <a:ln w="25400" cap="flat">
              <a:solidFill>
                <a:srgbClr val="5F6568"/>
              </a:solidFill>
              <a:prstDash val="solid"/>
              <a:miter lim="400000"/>
            </a:ln>
          </a:insideH>
          <a:insideV>
            <a:ln w="12700" cap="flat">
              <a:noFill/>
              <a:miter lim="400000"/>
            </a:ln>
          </a:insideV>
        </a:tcBdr>
        <a:fill>
          <a:noFill/>
        </a:fill>
      </a:tcStyle>
    </a:lastRow>
    <a:firstRow>
      <a:tcTxStyle b="on" i="off">
        <a:font>
          <a:latin typeface="Avenir Next Demi Bold"/>
          <a:ea typeface="Avenir Next Demi Bold"/>
          <a:cs typeface="Avenir Next Demi Bold"/>
        </a:font>
        <a:srgbClr val="A6AAA9"/>
      </a:tcTxStyle>
      <a:tcStyle>
        <a:tcBdr>
          <a:left>
            <a:ln w="25400" cap="flat">
              <a:solidFill>
                <a:srgbClr val="5F6568"/>
              </a:solidFill>
              <a:prstDash val="solid"/>
              <a:miter lim="400000"/>
            </a:ln>
          </a:left>
          <a:right>
            <a:ln w="25400" cap="flat">
              <a:solidFill>
                <a:srgbClr val="5F6568"/>
              </a:solidFill>
              <a:prstDash val="solid"/>
              <a:miter lim="400000"/>
            </a:ln>
          </a:right>
          <a:top>
            <a:ln w="12700" cap="flat">
              <a:noFill/>
              <a:miter lim="400000"/>
            </a:ln>
          </a:top>
          <a:bottom>
            <a:ln w="12700" cap="flat">
              <a:solidFill>
                <a:srgbClr val="838787"/>
              </a:solidFill>
              <a:prstDash val="solid"/>
              <a:miter lim="400000"/>
            </a:ln>
          </a:bottom>
          <a:insideH>
            <a:ln w="25400" cap="flat">
              <a:solidFill>
                <a:srgbClr val="5F6568"/>
              </a:solidFill>
              <a:prstDash val="solid"/>
              <a:miter lim="400000"/>
            </a:ln>
          </a:insideH>
          <a:insideV>
            <a:ln w="25400" cap="flat">
              <a:solidFill>
                <a:srgbClr val="5F656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0"/>
    <p:restoredTop sz="94626"/>
  </p:normalViewPr>
  <p:slideViewPr>
    <p:cSldViewPr snapToGrid="0" snapToObjects="1">
      <p:cViewPr varScale="1">
        <p:scale>
          <a:sx n="58" d="100"/>
          <a:sy n="58" d="100"/>
        </p:scale>
        <p:origin x="1792" y="2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7" name="Shape 197"/>
          <p:cNvSpPr>
            <a:spLocks noGrp="1" noRot="1" noChangeAspect="1"/>
          </p:cNvSpPr>
          <p:nvPr>
            <p:ph type="sldImg"/>
          </p:nvPr>
        </p:nvSpPr>
        <p:spPr>
          <a:xfrm>
            <a:off x="1143000" y="685800"/>
            <a:ext cx="4572000" cy="3429000"/>
          </a:xfrm>
          <a:prstGeom prst="rect">
            <a:avLst/>
          </a:prstGeom>
        </p:spPr>
        <p:txBody>
          <a:bodyPr/>
          <a:lstStyle/>
          <a:p>
            <a:endParaRPr/>
          </a:p>
        </p:txBody>
      </p:sp>
      <p:sp>
        <p:nvSpPr>
          <p:cNvPr id="198" name="Shape 19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876187482"/>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Shape 279"/>
          <p:cNvSpPr>
            <a:spLocks noGrp="1" noRot="1" noChangeAspect="1"/>
          </p:cNvSpPr>
          <p:nvPr>
            <p:ph type="sldImg"/>
          </p:nvPr>
        </p:nvSpPr>
        <p:spPr>
          <a:prstGeom prst="rect">
            <a:avLst/>
          </a:prstGeom>
        </p:spPr>
        <p:txBody>
          <a:bodyPr/>
          <a:lstStyle/>
          <a:p>
            <a:endParaRPr/>
          </a:p>
        </p:txBody>
      </p:sp>
      <p:sp>
        <p:nvSpPr>
          <p:cNvPr id="280" name="Shape 280"/>
          <p:cNvSpPr>
            <a:spLocks noGrp="1"/>
          </p:cNvSpPr>
          <p:nvPr>
            <p:ph type="body" sz="quarter" idx="1"/>
          </p:nvPr>
        </p:nvSpPr>
        <p:spPr>
          <a:prstGeom prst="rect">
            <a:avLst/>
          </a:prstGeom>
        </p:spPr>
        <p:txBody>
          <a:bodyPr/>
          <a:lstStyle/>
          <a:p>
            <a:r>
              <a:t>we use a nano web server image6 developed in assembly code (size is less than 90 KB (included index.html and a small jpg file)) </a:t>
            </a:r>
          </a:p>
        </p:txBody>
      </p:sp>
    </p:spTree>
    <p:extLst>
      <p:ext uri="{BB962C8B-B14F-4D97-AF65-F5344CB8AC3E}">
        <p14:creationId xmlns:p14="http://schemas.microsoft.com/office/powerpoint/2010/main" val="1125660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Shape 290"/>
          <p:cNvSpPr>
            <a:spLocks noGrp="1" noRot="1" noChangeAspect="1"/>
          </p:cNvSpPr>
          <p:nvPr>
            <p:ph type="sldImg"/>
          </p:nvPr>
        </p:nvSpPr>
        <p:spPr>
          <a:prstGeom prst="rect">
            <a:avLst/>
          </a:prstGeom>
        </p:spPr>
        <p:txBody>
          <a:bodyPr/>
          <a:lstStyle/>
          <a:p>
            <a:endParaRPr/>
          </a:p>
        </p:txBody>
      </p:sp>
      <p:sp>
        <p:nvSpPr>
          <p:cNvPr id="291" name="Shape 291"/>
          <p:cNvSpPr>
            <a:spLocks noGrp="1"/>
          </p:cNvSpPr>
          <p:nvPr>
            <p:ph type="body" sz="quarter" idx="1"/>
          </p:nvPr>
        </p:nvSpPr>
        <p:spPr>
          <a:prstGeom prst="rect">
            <a:avLst/>
          </a:prstGeom>
        </p:spPr>
        <p:txBody>
          <a:bodyPr/>
          <a:lstStyle/>
          <a:p>
            <a:pPr marL="287617" indent="-287617">
              <a:buClr>
                <a:schemeClr val="accent1"/>
              </a:buClr>
              <a:buSzPct val="104999"/>
              <a:buFont typeface="Avenir Next"/>
              <a:buChar char="-"/>
            </a:pPr>
            <a:r>
              <a:t>The benchmarking scenario represents the Cloudrone’s operation where users on the ground can access the services provided by the Cloudrone through a wireless interface. Using the Ab - Apache HTTP server benchmarking tool, we conduct stress tests on the Cloudrone while scaling the number of concurrent users from 10 to 250. The total number of request was set as 10000 transactions per experiment. </a:t>
            </a:r>
          </a:p>
          <a:p>
            <a:pPr marL="287617" indent="-287617">
              <a:buClr>
                <a:schemeClr val="accent1"/>
              </a:buClr>
              <a:buSzPct val="104999"/>
              <a:buFont typeface="Avenir Next"/>
              <a:buChar char="-"/>
            </a:pPr>
            <a:r>
              <a:t>The average response time increases when the number of concurrent users is scaled up. </a:t>
            </a:r>
          </a:p>
          <a:p>
            <a:pPr marL="287617" indent="-287617">
              <a:buClr>
                <a:schemeClr val="accent1"/>
              </a:buClr>
              <a:buSzPct val="104999"/>
              <a:buFont typeface="Avenir Next"/>
              <a:buChar char="-"/>
            </a:pPr>
            <a:r>
              <a:t>Even though the utilization has not reached the capacity of CPU, processes still run slower as the CPU load increases. </a:t>
            </a:r>
          </a:p>
          <a:p>
            <a:pPr marL="287617" indent="-287617">
              <a:buClr>
                <a:schemeClr val="accent1"/>
              </a:buClr>
              <a:buSzPct val="104999"/>
              <a:buFont typeface="Avenir Next"/>
              <a:buChar char="-"/>
            </a:pPr>
            <a:r>
              <a:t>The arrival rate of user requests increases, the amount of computational work need to process also increases.</a:t>
            </a:r>
          </a:p>
        </p:txBody>
      </p:sp>
    </p:spTree>
    <p:extLst>
      <p:ext uri="{BB962C8B-B14F-4D97-AF65-F5344CB8AC3E}">
        <p14:creationId xmlns:p14="http://schemas.microsoft.com/office/powerpoint/2010/main" val="1792930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tif"/><Relationship Id="rId3" Type="http://schemas.openxmlformats.org/officeDocument/2006/relationships/image" Target="../media/image2.tif"/></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tif"/><Relationship Id="rId3" Type="http://schemas.openxmlformats.org/officeDocument/2006/relationships/image" Target="../media/image2.t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bg>
      <p:bgPr>
        <a:solidFill>
          <a:srgbClr val="222222"/>
        </a:solidFill>
        <a:effectLst/>
      </p:bgPr>
    </p:bg>
    <p:spTree>
      <p:nvGrpSpPr>
        <p:cNvPr id="1" name=""/>
        <p:cNvGrpSpPr/>
        <p:nvPr/>
      </p:nvGrpSpPr>
      <p:grpSpPr>
        <a:xfrm>
          <a:off x="0" y="0"/>
          <a:ext cx="0" cy="0"/>
          <a:chOff x="0" y="0"/>
          <a:chExt cx="0" cy="0"/>
        </a:xfrm>
      </p:grpSpPr>
      <p:sp>
        <p:nvSpPr>
          <p:cNvPr id="14" name="Shape 14"/>
          <p:cNvSpPr/>
          <p:nvPr/>
        </p:nvSpPr>
        <p:spPr>
          <a:xfrm flipV="1">
            <a:off x="406400" y="6140894"/>
            <a:ext cx="12192000" cy="263"/>
          </a:xfrm>
          <a:prstGeom prst="line">
            <a:avLst/>
          </a:prstGeom>
          <a:ln w="381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endParaRPr/>
          </a:p>
        </p:txBody>
      </p:sp>
      <p:sp>
        <p:nvSpPr>
          <p:cNvPr id="15" name="Shape 15"/>
          <p:cNvSpPr>
            <a:spLocks noGrp="1"/>
          </p:cNvSpPr>
          <p:nvPr>
            <p:ph type="title"/>
          </p:nvPr>
        </p:nvSpPr>
        <p:spPr>
          <a:xfrm>
            <a:off x="406400" y="6426200"/>
            <a:ext cx="12192000" cy="2705100"/>
          </a:xfrm>
          <a:prstGeom prst="rect">
            <a:avLst/>
          </a:prstGeom>
        </p:spPr>
        <p:txBody>
          <a:bodyPr/>
          <a:lstStyle>
            <a:lvl1pPr>
              <a:spcBef>
                <a:spcPts val="0"/>
              </a:spcBef>
              <a:defRPr sz="17000"/>
            </a:lvl1pPr>
          </a:lstStyle>
          <a:p>
            <a:r>
              <a:t>Title Text</a:t>
            </a:r>
          </a:p>
        </p:txBody>
      </p:sp>
      <p:sp>
        <p:nvSpPr>
          <p:cNvPr id="16" name="Shape 16"/>
          <p:cNvSpPr>
            <a:spLocks noGrp="1"/>
          </p:cNvSpPr>
          <p:nvPr>
            <p:ph type="body" sz="quarter" idx="1"/>
          </p:nvPr>
        </p:nvSpPr>
        <p:spPr>
          <a:xfrm>
            <a:off x="406400" y="4267200"/>
            <a:ext cx="12192000" cy="1803400"/>
          </a:xfrm>
          <a:prstGeom prst="rect">
            <a:avLst/>
          </a:prstGeom>
        </p:spPr>
        <p:txBody>
          <a:bodyPr anchor="b"/>
          <a:lstStyle>
            <a:lvl1pPr marL="0" indent="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1pPr>
            <a:lvl2pPr marL="0" indent="22860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2pPr>
            <a:lvl3pPr marL="0" indent="45720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3pPr>
            <a:lvl4pPr marL="0" indent="68580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4pPr>
            <a:lvl5pPr marL="0" indent="91440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5pPr>
          </a:lstStyle>
          <a:p>
            <a:r>
              <a:t>Body Level One</a:t>
            </a:r>
          </a:p>
          <a:p>
            <a:pPr lvl="1"/>
            <a:r>
              <a:t>Body Level Two</a:t>
            </a:r>
          </a:p>
          <a:p>
            <a:pPr lvl="2"/>
            <a:r>
              <a:t>Body Level Three</a:t>
            </a:r>
          </a:p>
          <a:p>
            <a:pPr lvl="3"/>
            <a:r>
              <a:t>Body Level Four</a:t>
            </a:r>
          </a:p>
          <a:p>
            <a:pPr lvl="4"/>
            <a:r>
              <a:t>Body Level Five</a:t>
            </a:r>
          </a:p>
        </p:txBody>
      </p:sp>
      <p:sp>
        <p:nvSpPr>
          <p:cNvPr id="17" name="Shape 17"/>
          <p:cNvSpPr>
            <a:spLocks noGrp="1"/>
          </p:cNvSpPr>
          <p:nvPr>
            <p:ph type="sldNum" sz="quarter" idx="2"/>
          </p:nvPr>
        </p:nvSpPr>
        <p:spPr>
          <a:xfrm>
            <a:off x="12194440" y="431800"/>
            <a:ext cx="406898" cy="4572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Bullets">
    <p:bg>
      <p:bgPr>
        <a:solidFill>
          <a:srgbClr val="222222"/>
        </a:solidFill>
        <a:effectLst/>
      </p:bgPr>
    </p:bg>
    <p:spTree>
      <p:nvGrpSpPr>
        <p:cNvPr id="1" name=""/>
        <p:cNvGrpSpPr/>
        <p:nvPr/>
      </p:nvGrpSpPr>
      <p:grpSpPr>
        <a:xfrm>
          <a:off x="0" y="0"/>
          <a:ext cx="0" cy="0"/>
          <a:chOff x="0" y="0"/>
          <a:chExt cx="0" cy="0"/>
        </a:xfrm>
      </p:grpSpPr>
      <p:sp>
        <p:nvSpPr>
          <p:cNvPr id="105" name="Shape 105"/>
          <p:cNvSpPr/>
          <p:nvPr/>
        </p:nvSpPr>
        <p:spPr>
          <a:xfrm flipV="1">
            <a:off x="406400" y="993160"/>
            <a:ext cx="12192000" cy="263"/>
          </a:xfrm>
          <a:prstGeom prst="line">
            <a:avLst/>
          </a:prstGeom>
          <a:ln w="254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endParaRPr/>
          </a:p>
        </p:txBody>
      </p:sp>
      <p:sp>
        <p:nvSpPr>
          <p:cNvPr id="106" name="Shape 106"/>
          <p:cNvSpPr>
            <a:spLocks noGrp="1"/>
          </p:cNvSpPr>
          <p:nvPr>
            <p:ph type="body" sz="quarter" idx="13"/>
          </p:nvPr>
        </p:nvSpPr>
        <p:spPr>
          <a:xfrm>
            <a:off x="406400" y="457200"/>
            <a:ext cx="11176000" cy="457200"/>
          </a:xfrm>
          <a:prstGeom prst="rect">
            <a:avLst/>
          </a:prstGeom>
        </p:spPr>
        <p:txBody>
          <a:bodyPr anchor="b">
            <a:spAutoFit/>
          </a:bodyPr>
          <a:lstStyle>
            <a:lvl1pPr marL="0" indent="0" defTabSz="457200">
              <a:lnSpc>
                <a:spcPct val="80000"/>
              </a:lnSpc>
              <a:spcBef>
                <a:spcPts val="0"/>
              </a:spcBef>
              <a:buClrTx/>
              <a:buSzTx/>
              <a:buFontTx/>
              <a:buNone/>
              <a:defRPr sz="2400" cap="all" spc="120">
                <a:latin typeface="DIN Alternate"/>
                <a:ea typeface="DIN Alternate"/>
                <a:cs typeface="DIN Alternate"/>
                <a:sym typeface="DIN Alternate"/>
              </a:defRPr>
            </a:lvl1pPr>
          </a:lstStyle>
          <a:p>
            <a:r>
              <a:t>Text</a:t>
            </a:r>
          </a:p>
        </p:txBody>
      </p:sp>
      <p:sp>
        <p:nvSpPr>
          <p:cNvPr id="107" name="Shape 107"/>
          <p:cNvSpPr>
            <a:spLocks noGrp="1"/>
          </p:cNvSpPr>
          <p:nvPr>
            <p:ph type="body" idx="1"/>
          </p:nvPr>
        </p:nvSpPr>
        <p:spPr>
          <a:prstGeom prst="rect">
            <a:avLst/>
          </a:prstGeom>
        </p:spPr>
        <p:txBody>
          <a:bodyPr/>
          <a:lstStyle>
            <a:lvl1pPr>
              <a:buClr>
                <a:schemeClr val="accent1"/>
              </a:buClr>
              <a:buChar char="▸"/>
            </a:lvl1pPr>
            <a:lvl2pPr>
              <a:buClr>
                <a:schemeClr val="accent1"/>
              </a:buClr>
              <a:buChar char="▸"/>
            </a:lvl2pPr>
            <a:lvl3pPr>
              <a:buClr>
                <a:schemeClr val="accent1"/>
              </a:buClr>
              <a:buChar char="▸"/>
            </a:lvl3pPr>
            <a:lvl4pPr>
              <a:buClr>
                <a:schemeClr val="accent1"/>
              </a:buClr>
              <a:buChar char="▸"/>
            </a:lvl4pPr>
            <a:lvl5pPr>
              <a:buClr>
                <a:schemeClr val="accent1"/>
              </a:buClr>
              <a:buChar char="▸"/>
            </a:lvl5pPr>
          </a:lstStyle>
          <a:p>
            <a:r>
              <a:t>Body Level One</a:t>
            </a:r>
          </a:p>
          <a:p>
            <a:pPr lvl="1"/>
            <a:r>
              <a:t>Body Level Two</a:t>
            </a:r>
          </a:p>
          <a:p>
            <a:pPr lvl="2"/>
            <a:r>
              <a:t>Body Level Three</a:t>
            </a:r>
          </a:p>
          <a:p>
            <a:pPr lvl="3"/>
            <a:r>
              <a:t>Body Level Four</a:t>
            </a:r>
          </a:p>
          <a:p>
            <a:pPr lvl="4"/>
            <a:r>
              <a:t>Body Level Five</a:t>
            </a:r>
          </a:p>
        </p:txBody>
      </p:sp>
      <p:sp>
        <p:nvSpPr>
          <p:cNvPr id="108" name="Shape 10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 3 Up">
    <p:bg>
      <p:bgPr>
        <a:solidFill>
          <a:srgbClr val="222222"/>
        </a:solidFill>
        <a:effectLst/>
      </p:bgPr>
    </p:bg>
    <p:spTree>
      <p:nvGrpSpPr>
        <p:cNvPr id="1" name=""/>
        <p:cNvGrpSpPr/>
        <p:nvPr/>
      </p:nvGrpSpPr>
      <p:grpSpPr>
        <a:xfrm>
          <a:off x="0" y="0"/>
          <a:ext cx="0" cy="0"/>
          <a:chOff x="0" y="0"/>
          <a:chExt cx="0" cy="0"/>
        </a:xfrm>
      </p:grpSpPr>
      <p:sp>
        <p:nvSpPr>
          <p:cNvPr id="115" name="Shape 115"/>
          <p:cNvSpPr>
            <a:spLocks noGrp="1"/>
          </p:cNvSpPr>
          <p:nvPr>
            <p:ph type="pic" sz="half" idx="13"/>
          </p:nvPr>
        </p:nvSpPr>
        <p:spPr>
          <a:xfrm>
            <a:off x="6503154" y="0"/>
            <a:ext cx="6502401" cy="4864100"/>
          </a:xfrm>
          <a:prstGeom prst="rect">
            <a:avLst/>
          </a:prstGeom>
        </p:spPr>
        <p:txBody>
          <a:bodyPr lIns="91439" tIns="45719" rIns="91439" bIns="45719">
            <a:noAutofit/>
          </a:bodyPr>
          <a:lstStyle/>
          <a:p>
            <a:endParaRPr/>
          </a:p>
        </p:txBody>
      </p:sp>
      <p:sp>
        <p:nvSpPr>
          <p:cNvPr id="116" name="Shape 116"/>
          <p:cNvSpPr>
            <a:spLocks noGrp="1"/>
          </p:cNvSpPr>
          <p:nvPr>
            <p:ph type="pic" sz="half" idx="14"/>
          </p:nvPr>
        </p:nvSpPr>
        <p:spPr>
          <a:xfrm>
            <a:off x="6502400" y="4902200"/>
            <a:ext cx="6502400" cy="4864100"/>
          </a:xfrm>
          <a:prstGeom prst="rect">
            <a:avLst/>
          </a:prstGeom>
        </p:spPr>
        <p:txBody>
          <a:bodyPr lIns="91439" tIns="45719" rIns="91439" bIns="45719">
            <a:noAutofit/>
          </a:bodyPr>
          <a:lstStyle/>
          <a:p>
            <a:endParaRPr/>
          </a:p>
        </p:txBody>
      </p:sp>
      <p:sp>
        <p:nvSpPr>
          <p:cNvPr id="117" name="Shape 117"/>
          <p:cNvSpPr>
            <a:spLocks noGrp="1"/>
          </p:cNvSpPr>
          <p:nvPr>
            <p:ph type="pic" idx="15"/>
          </p:nvPr>
        </p:nvSpPr>
        <p:spPr>
          <a:xfrm>
            <a:off x="0" y="0"/>
            <a:ext cx="6468534" cy="9753600"/>
          </a:xfrm>
          <a:prstGeom prst="rect">
            <a:avLst/>
          </a:prstGeom>
        </p:spPr>
        <p:txBody>
          <a:bodyPr lIns="91439" tIns="45719" rIns="91439" bIns="45719">
            <a:noAutofit/>
          </a:bodyPr>
          <a:lstStyle/>
          <a:p>
            <a:endParaRPr/>
          </a:p>
        </p:txBody>
      </p:sp>
      <p:sp>
        <p:nvSpPr>
          <p:cNvPr id="118" name="Shape 11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Quote Alt">
    <p:bg>
      <p:bgPr>
        <a:solidFill>
          <a:schemeClr val="accent1"/>
        </a:solidFill>
        <a:effectLst/>
      </p:bgPr>
    </p:bg>
    <p:spTree>
      <p:nvGrpSpPr>
        <p:cNvPr id="1" name=""/>
        <p:cNvGrpSpPr/>
        <p:nvPr/>
      </p:nvGrpSpPr>
      <p:grpSpPr>
        <a:xfrm>
          <a:off x="0" y="0"/>
          <a:ext cx="0" cy="0"/>
          <a:chOff x="0" y="0"/>
          <a:chExt cx="0" cy="0"/>
        </a:xfrm>
      </p:grpSpPr>
      <p:sp>
        <p:nvSpPr>
          <p:cNvPr id="137" name="Shape 137"/>
          <p:cNvSpPr>
            <a:spLocks noGrp="1"/>
          </p:cNvSpPr>
          <p:nvPr>
            <p:ph type="body" sz="quarter" idx="13"/>
          </p:nvPr>
        </p:nvSpPr>
        <p:spPr>
          <a:xfrm>
            <a:off x="5892800" y="2641600"/>
            <a:ext cx="6705600" cy="2501900"/>
          </a:xfrm>
          <a:prstGeom prst="rect">
            <a:avLst/>
          </a:prstGeom>
        </p:spPr>
        <p:txBody>
          <a:bodyPr>
            <a:spAutoFit/>
          </a:bodyPr>
          <a:lstStyle>
            <a:lvl1pPr marL="0" indent="0">
              <a:lnSpc>
                <a:spcPct val="80000"/>
              </a:lnSpc>
              <a:spcBef>
                <a:spcPts val="0"/>
              </a:spcBef>
              <a:buClrTx/>
              <a:buSzTx/>
              <a:buFontTx/>
              <a:buNone/>
              <a:defRPr sz="9400" cap="all">
                <a:solidFill>
                  <a:srgbClr val="FFFFFF"/>
                </a:solidFill>
                <a:latin typeface="+mn-lt"/>
                <a:ea typeface="+mn-ea"/>
                <a:cs typeface="+mn-cs"/>
                <a:sym typeface="DIN Condensed"/>
              </a:defRPr>
            </a:lvl1pPr>
          </a:lstStyle>
          <a:p>
            <a:r>
              <a:t>Type a quote here.</a:t>
            </a:r>
          </a:p>
        </p:txBody>
      </p:sp>
      <p:sp>
        <p:nvSpPr>
          <p:cNvPr id="138" name="Shape 138"/>
          <p:cNvSpPr>
            <a:spLocks noGrp="1"/>
          </p:cNvSpPr>
          <p:nvPr>
            <p:ph type="pic" idx="14"/>
          </p:nvPr>
        </p:nvSpPr>
        <p:spPr>
          <a:xfrm>
            <a:off x="0" y="0"/>
            <a:ext cx="5486400" cy="9753600"/>
          </a:xfrm>
          <a:prstGeom prst="rect">
            <a:avLst/>
          </a:prstGeom>
        </p:spPr>
        <p:txBody>
          <a:bodyPr lIns="91439" tIns="45719" rIns="91439" bIns="45719">
            <a:noAutofit/>
          </a:bodyPr>
          <a:lstStyle/>
          <a:p>
            <a:endParaRPr/>
          </a:p>
        </p:txBody>
      </p:sp>
      <p:sp>
        <p:nvSpPr>
          <p:cNvPr id="139" name="Shape 139"/>
          <p:cNvSpPr>
            <a:spLocks noGrp="1"/>
          </p:cNvSpPr>
          <p:nvPr>
            <p:ph type="body" sz="quarter" idx="15"/>
          </p:nvPr>
        </p:nvSpPr>
        <p:spPr>
          <a:xfrm>
            <a:off x="5892800" y="7789333"/>
            <a:ext cx="6705600" cy="863604"/>
          </a:xfrm>
          <a:prstGeom prst="rect">
            <a:avLst/>
          </a:prstGeom>
        </p:spPr>
        <p:txBody>
          <a:bodyPr anchor="ctr">
            <a:spAutoFit/>
          </a:bodyPr>
          <a:lstStyle>
            <a:lvl1pPr marL="0" indent="0" defTabSz="457200">
              <a:spcBef>
                <a:spcPts val="0"/>
              </a:spcBef>
              <a:buClrTx/>
              <a:buSzTx/>
              <a:buFontTx/>
              <a:buNone/>
              <a:defRPr sz="6000">
                <a:solidFill>
                  <a:srgbClr val="232323"/>
                </a:solidFill>
                <a:latin typeface="+mn-lt"/>
                <a:ea typeface="+mn-ea"/>
                <a:cs typeface="+mn-cs"/>
                <a:sym typeface="DIN Condensed"/>
              </a:defRPr>
            </a:lvl1pPr>
          </a:lstStyle>
          <a:p>
            <a:r>
              <a:t>Johnny Appleseed</a:t>
            </a:r>
          </a:p>
        </p:txBody>
      </p:sp>
      <p:sp>
        <p:nvSpPr>
          <p:cNvPr id="140" name="Shape 14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Photo">
    <p:bg>
      <p:bgPr>
        <a:solidFill>
          <a:srgbClr val="222222"/>
        </a:solidFill>
        <a:effectLst/>
      </p:bgPr>
    </p:bg>
    <p:spTree>
      <p:nvGrpSpPr>
        <p:cNvPr id="1" name=""/>
        <p:cNvGrpSpPr/>
        <p:nvPr/>
      </p:nvGrpSpPr>
      <p:grpSpPr>
        <a:xfrm>
          <a:off x="0" y="0"/>
          <a:ext cx="0" cy="0"/>
          <a:chOff x="0" y="0"/>
          <a:chExt cx="0" cy="0"/>
        </a:xfrm>
      </p:grpSpPr>
      <p:sp>
        <p:nvSpPr>
          <p:cNvPr id="147" name="Shape 147"/>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48" name="Shape 14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Blank">
    <p:bg>
      <p:bgPr>
        <a:solidFill>
          <a:srgbClr val="222222"/>
        </a:solidFill>
        <a:effectLst/>
      </p:bgPr>
    </p:bg>
    <p:spTree>
      <p:nvGrpSpPr>
        <p:cNvPr id="1" name=""/>
        <p:cNvGrpSpPr/>
        <p:nvPr/>
      </p:nvGrpSpPr>
      <p:grpSpPr>
        <a:xfrm>
          <a:off x="0" y="0"/>
          <a:ext cx="0" cy="0"/>
          <a:chOff x="0" y="0"/>
          <a:chExt cx="0" cy="0"/>
        </a:xfrm>
      </p:grpSpPr>
      <p:sp>
        <p:nvSpPr>
          <p:cNvPr id="155" name="Shape 15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Blank Alt">
    <p:spTree>
      <p:nvGrpSpPr>
        <p:cNvPr id="1" name=""/>
        <p:cNvGrpSpPr/>
        <p:nvPr/>
      </p:nvGrpSpPr>
      <p:grpSpPr>
        <a:xfrm>
          <a:off x="0" y="0"/>
          <a:ext cx="0" cy="0"/>
          <a:chOff x="0" y="0"/>
          <a:chExt cx="0" cy="0"/>
        </a:xfrm>
      </p:grpSpPr>
      <p:sp>
        <p:nvSpPr>
          <p:cNvPr id="162" name="Shape 162"/>
          <p:cNvSpPr>
            <a:spLocks noGrp="1"/>
          </p:cNvSpPr>
          <p:nvPr>
            <p:ph type="sldNum" sz="quarter" idx="2"/>
          </p:nvPr>
        </p:nvSpPr>
        <p:spPr>
          <a:prstGeom prst="rect">
            <a:avLst/>
          </a:prstGeom>
        </p:spPr>
        <p:txBody>
          <a:bodyPr/>
          <a:lstStyle/>
          <a:p>
            <a:fld id="{86CB4B4D-7CA3-9044-876B-883B54F8677D}" type="slidenum">
              <a:t>‹#›</a:t>
            </a:fld>
            <a:endParaRPr/>
          </a:p>
        </p:txBody>
      </p:sp>
      <p:pic>
        <p:nvPicPr>
          <p:cNvPr id="163" name="pasted-image.tiff"/>
          <p:cNvPicPr>
            <a:picLocks noChangeAspect="1"/>
          </p:cNvPicPr>
          <p:nvPr/>
        </p:nvPicPr>
        <p:blipFill>
          <a:blip r:embed="rId2">
            <a:extLst/>
          </a:blip>
          <a:stretch>
            <a:fillRect/>
          </a:stretch>
        </p:blipFill>
        <p:spPr>
          <a:xfrm>
            <a:off x="-7572" y="8979197"/>
            <a:ext cx="2877313" cy="755296"/>
          </a:xfrm>
          <a:prstGeom prst="rect">
            <a:avLst/>
          </a:prstGeom>
          <a:ln w="12700">
            <a:miter lim="400000"/>
          </a:ln>
        </p:spPr>
      </p:pic>
      <p:pic>
        <p:nvPicPr>
          <p:cNvPr id="164" name="pasted-image.tiff"/>
          <p:cNvPicPr>
            <a:picLocks noChangeAspect="1"/>
          </p:cNvPicPr>
          <p:nvPr/>
        </p:nvPicPr>
        <p:blipFill>
          <a:blip r:embed="rId3">
            <a:extLst/>
          </a:blip>
          <a:stretch>
            <a:fillRect/>
          </a:stretch>
        </p:blipFill>
        <p:spPr>
          <a:xfrm>
            <a:off x="11253103" y="8546034"/>
            <a:ext cx="1668042" cy="1163459"/>
          </a:xfrm>
          <a:prstGeom prst="rect">
            <a:avLst/>
          </a:prstGeom>
          <a:ln w="12700">
            <a:miter lim="400000"/>
          </a:ln>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le - Top">
    <p:spTree>
      <p:nvGrpSpPr>
        <p:cNvPr id="1" name=""/>
        <p:cNvGrpSpPr/>
        <p:nvPr/>
      </p:nvGrpSpPr>
      <p:grpSpPr>
        <a:xfrm>
          <a:off x="0" y="0"/>
          <a:ext cx="0" cy="0"/>
          <a:chOff x="0" y="0"/>
          <a:chExt cx="0" cy="0"/>
        </a:xfrm>
      </p:grpSpPr>
      <p:sp>
        <p:nvSpPr>
          <p:cNvPr id="171" name="Shape 171"/>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latin typeface="Helvetica"/>
                <a:ea typeface="Helvetica"/>
                <a:cs typeface="Helvetica"/>
                <a:sym typeface="Helvetica"/>
              </a:defRPr>
            </a:pPr>
            <a:endParaRPr/>
          </a:p>
        </p:txBody>
      </p:sp>
      <p:sp>
        <p:nvSpPr>
          <p:cNvPr id="172" name="Shape 172"/>
          <p:cNvSpPr>
            <a:spLocks noGrp="1"/>
          </p:cNvSpPr>
          <p:nvPr>
            <p:ph type="title"/>
          </p:nvPr>
        </p:nvSpPr>
        <p:spPr>
          <a:xfrm>
            <a:off x="571500" y="723900"/>
            <a:ext cx="11861800" cy="723900"/>
          </a:xfrm>
          <a:prstGeom prst="rect">
            <a:avLst/>
          </a:prstGeom>
        </p:spPr>
        <p:txBody>
          <a:bodyPr/>
          <a:lstStyle>
            <a:lvl1pPr>
              <a:lnSpc>
                <a:spcPct val="100000"/>
              </a:lnSpc>
              <a:spcBef>
                <a:spcPts val="2300"/>
              </a:spcBef>
              <a:defRPr sz="5200" cap="all">
                <a:solidFill>
                  <a:srgbClr val="747676"/>
                </a:solidFill>
              </a:defRPr>
            </a:lvl1pPr>
          </a:lstStyle>
          <a:p>
            <a:r>
              <a:t>Title Text</a:t>
            </a:r>
          </a:p>
        </p:txBody>
      </p:sp>
      <p:sp>
        <p:nvSpPr>
          <p:cNvPr id="173" name="Shape 173"/>
          <p:cNvSpPr>
            <a:spLocks noGrp="1"/>
          </p:cNvSpPr>
          <p:nvPr>
            <p:ph type="sldNum" sz="quarter" idx="2"/>
          </p:nvPr>
        </p:nvSpPr>
        <p:spPr>
          <a:xfrm>
            <a:off x="12469117" y="9264584"/>
            <a:ext cx="309366" cy="342901"/>
          </a:xfrm>
          <a:prstGeom prst="rect">
            <a:avLst/>
          </a:prstGeom>
        </p:spPr>
        <p:txBody>
          <a:bodyPr/>
          <a:lstStyle>
            <a:lvl1pPr>
              <a:lnSpc>
                <a:spcPct val="100000"/>
              </a:lnSpc>
              <a:defRPr sz="1600">
                <a:solidFill>
                  <a:srgbClr val="747676"/>
                </a:solidFill>
              </a:defRPr>
            </a:lvl1pPr>
          </a:lstStyle>
          <a:p>
            <a:fld id="{86CB4B4D-7CA3-9044-876B-883B54F8677D}" type="slidenum">
              <a:t>‹#›</a:t>
            </a:fld>
            <a:endParaRPr/>
          </a:p>
        </p:txBody>
      </p:sp>
      <p:pic>
        <p:nvPicPr>
          <p:cNvPr id="174" name="cambridge-logo.jpg"/>
          <p:cNvPicPr>
            <a:picLocks noChangeAspect="1"/>
          </p:cNvPicPr>
          <p:nvPr/>
        </p:nvPicPr>
        <p:blipFill>
          <a:blip r:embed="rId2">
            <a:extLst/>
          </a:blip>
          <a:stretch>
            <a:fillRect/>
          </a:stretch>
        </p:blipFill>
        <p:spPr>
          <a:xfrm>
            <a:off x="31815" y="9149557"/>
            <a:ext cx="2056604" cy="572955"/>
          </a:xfrm>
          <a:prstGeom prst="rect">
            <a:avLst/>
          </a:prstGeom>
          <a:ln w="12700">
            <a:miter lim="400000"/>
          </a:ln>
        </p:spPr>
      </p:pic>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181" name="Shape 181"/>
          <p:cNvSpPr/>
          <p:nvPr/>
        </p:nvSpPr>
        <p:spPr>
          <a:xfrm>
            <a:off x="279400" y="279400"/>
            <a:ext cx="12446000" cy="9220200"/>
          </a:xfrm>
          <a:prstGeom prst="rect">
            <a:avLst/>
          </a:prstGeom>
          <a:ln w="25400">
            <a:solidFill>
              <a:srgbClr val="83827D"/>
            </a:solidFill>
            <a:miter lim="400000"/>
          </a:ln>
        </p:spPr>
        <p:txBody>
          <a:bodyPr lIns="50800" tIns="50800" rIns="50800" bIns="50800" anchor="ctr"/>
          <a:lstStyle/>
          <a:p>
            <a:pPr algn="ctr">
              <a:spcBef>
                <a:spcPts val="0"/>
              </a:spcBef>
              <a:defRPr sz="3600">
                <a:solidFill>
                  <a:srgbClr val="558AAB"/>
                </a:solidFill>
                <a:latin typeface="Helvetica Neue Bold Condensed"/>
                <a:ea typeface="Helvetica Neue Bold Condensed"/>
                <a:cs typeface="Helvetica Neue Bold Condensed"/>
                <a:sym typeface="Helvetica Neue Bold Condensed"/>
              </a:defRPr>
            </a:pPr>
            <a:endParaRPr/>
          </a:p>
        </p:txBody>
      </p:sp>
      <p:sp>
        <p:nvSpPr>
          <p:cNvPr id="182" name="Shape 182"/>
          <p:cNvSpPr>
            <a:spLocks noGrp="1"/>
          </p:cNvSpPr>
          <p:nvPr>
            <p:ph type="sldNum" sz="quarter" idx="2"/>
          </p:nvPr>
        </p:nvSpPr>
        <p:spPr>
          <a:xfrm>
            <a:off x="6352743" y="9474200"/>
            <a:ext cx="312014" cy="299822"/>
          </a:xfrm>
          <a:prstGeom prst="rect">
            <a:avLst/>
          </a:prstGeom>
        </p:spPr>
        <p:txBody>
          <a:bodyPr/>
          <a:lstStyle>
            <a:lvl1pPr algn="ctr">
              <a:lnSpc>
                <a:spcPct val="100000"/>
              </a:lnSpc>
              <a:defRPr sz="1400">
                <a:solidFill>
                  <a:srgbClr val="5C88A5"/>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Title - Top">
    <p:spTree>
      <p:nvGrpSpPr>
        <p:cNvPr id="1" name=""/>
        <p:cNvGrpSpPr/>
        <p:nvPr/>
      </p:nvGrpSpPr>
      <p:grpSpPr>
        <a:xfrm>
          <a:off x="0" y="0"/>
          <a:ext cx="0" cy="0"/>
          <a:chOff x="0" y="0"/>
          <a:chExt cx="0" cy="0"/>
        </a:xfrm>
      </p:grpSpPr>
      <p:sp>
        <p:nvSpPr>
          <p:cNvPr id="189" name="Shape 189"/>
          <p:cNvSpPr/>
          <p:nvPr/>
        </p:nvSpPr>
        <p:spPr>
          <a:xfrm flipV="1">
            <a:off x="406400" y="993160"/>
            <a:ext cx="12192000" cy="263"/>
          </a:xfrm>
          <a:prstGeom prst="line">
            <a:avLst/>
          </a:prstGeom>
          <a:ln w="254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endParaRPr/>
          </a:p>
        </p:txBody>
      </p:sp>
      <p:sp>
        <p:nvSpPr>
          <p:cNvPr id="190" name="Shape 190"/>
          <p:cNvSpPr>
            <a:spLocks noGrp="1"/>
          </p:cNvSpPr>
          <p:nvPr>
            <p:ph type="title"/>
          </p:nvPr>
        </p:nvSpPr>
        <p:spPr>
          <a:xfrm>
            <a:off x="406400" y="101600"/>
            <a:ext cx="12192000" cy="723900"/>
          </a:xfrm>
          <a:prstGeom prst="rect">
            <a:avLst/>
          </a:prstGeom>
        </p:spPr>
        <p:txBody>
          <a:bodyPr/>
          <a:lstStyle/>
          <a:p>
            <a:r>
              <a:t>Title Text</a:t>
            </a:r>
          </a:p>
        </p:txBody>
      </p:sp>
      <p:sp>
        <p:nvSpPr>
          <p:cNvPr id="191" name="Shape 19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Photo - Horizontal">
    <p:bg>
      <p:bgPr>
        <a:solidFill>
          <a:srgbClr val="222222"/>
        </a:solidFill>
        <a:effectLst/>
      </p:bgPr>
    </p:bg>
    <p:spTree>
      <p:nvGrpSpPr>
        <p:cNvPr id="1" name=""/>
        <p:cNvGrpSpPr/>
        <p:nvPr/>
      </p:nvGrpSpPr>
      <p:grpSpPr>
        <a:xfrm>
          <a:off x="0" y="0"/>
          <a:ext cx="0" cy="0"/>
          <a:chOff x="0" y="0"/>
          <a:chExt cx="0" cy="0"/>
        </a:xfrm>
      </p:grpSpPr>
      <p:sp>
        <p:nvSpPr>
          <p:cNvPr id="24" name="Shape 24"/>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5" name="Shape 25"/>
          <p:cNvSpPr>
            <a:spLocks noGrp="1"/>
          </p:cNvSpPr>
          <p:nvPr>
            <p:ph type="body" sz="quarter" idx="14"/>
          </p:nvPr>
        </p:nvSpPr>
        <p:spPr>
          <a:xfrm flipV="1">
            <a:off x="406400" y="6140894"/>
            <a:ext cx="12192000" cy="263"/>
          </a:xfrm>
          <a:prstGeom prst="line">
            <a:avLst/>
          </a:prstGeom>
          <a:ln w="38100">
            <a:solidFill>
              <a:srgbClr val="A6AAA9"/>
            </a:solidFill>
          </a:ln>
        </p:spPr>
        <p:txBody>
          <a:bodyPr anchor="ctr">
            <a:noAutofit/>
          </a:bodyPr>
          <a:lstStyle/>
          <a:p>
            <a:pPr marL="0" indent="0" defTabSz="457200">
              <a:spcBef>
                <a:spcPts val="0"/>
              </a:spcBef>
              <a:buClrTx/>
              <a:buSzTx/>
              <a:buFontTx/>
              <a:buNone/>
              <a:defRPr sz="1200">
                <a:solidFill>
                  <a:srgbClr val="000000"/>
                </a:solidFill>
                <a:latin typeface="Helvetica"/>
                <a:ea typeface="Helvetica"/>
                <a:cs typeface="Helvetica"/>
                <a:sym typeface="Helvetica"/>
              </a:defRPr>
            </a:pPr>
            <a:endParaRPr/>
          </a:p>
        </p:txBody>
      </p:sp>
      <p:sp>
        <p:nvSpPr>
          <p:cNvPr id="26" name="Shape 26"/>
          <p:cNvSpPr>
            <a:spLocks noGrp="1"/>
          </p:cNvSpPr>
          <p:nvPr>
            <p:ph type="title"/>
          </p:nvPr>
        </p:nvSpPr>
        <p:spPr>
          <a:xfrm>
            <a:off x="406400" y="6426200"/>
            <a:ext cx="12192000" cy="2705100"/>
          </a:xfrm>
          <a:prstGeom prst="rect">
            <a:avLst/>
          </a:prstGeom>
        </p:spPr>
        <p:txBody>
          <a:bodyPr/>
          <a:lstStyle>
            <a:lvl1pPr>
              <a:spcBef>
                <a:spcPts val="0"/>
              </a:spcBef>
              <a:defRPr sz="17000"/>
            </a:lvl1pPr>
          </a:lstStyle>
          <a:p>
            <a:r>
              <a:t>Title Text</a:t>
            </a:r>
          </a:p>
        </p:txBody>
      </p:sp>
      <p:sp>
        <p:nvSpPr>
          <p:cNvPr id="27" name="Shape 27"/>
          <p:cNvSpPr>
            <a:spLocks noGrp="1"/>
          </p:cNvSpPr>
          <p:nvPr>
            <p:ph type="body" sz="quarter" idx="1"/>
          </p:nvPr>
        </p:nvSpPr>
        <p:spPr>
          <a:xfrm>
            <a:off x="406400" y="4267200"/>
            <a:ext cx="12192000" cy="1803400"/>
          </a:xfrm>
          <a:prstGeom prst="rect">
            <a:avLst/>
          </a:prstGeom>
        </p:spPr>
        <p:txBody>
          <a:bodyPr anchor="b"/>
          <a:lstStyle>
            <a:lvl1pPr marL="0" indent="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1pPr>
            <a:lvl2pPr marL="0" indent="22860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2pPr>
            <a:lvl3pPr marL="0" indent="45720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3pPr>
            <a:lvl4pPr marL="0" indent="68580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4pPr>
            <a:lvl5pPr marL="0" indent="91440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5pPr>
          </a:lstStyle>
          <a:p>
            <a:r>
              <a:t>Body Level One</a:t>
            </a:r>
          </a:p>
          <a:p>
            <a:pPr lvl="1"/>
            <a:r>
              <a:t>Body Level Two</a:t>
            </a:r>
          </a:p>
          <a:p>
            <a:pPr lvl="2"/>
            <a:r>
              <a:t>Body Level Three</a:t>
            </a:r>
          </a:p>
          <a:p>
            <a:pPr lvl="3"/>
            <a:r>
              <a:t>Body Level Four</a:t>
            </a:r>
          </a:p>
          <a:p>
            <a:pPr lvl="4"/>
            <a:r>
              <a:t>Body Level Five</a:t>
            </a:r>
          </a:p>
        </p:txBody>
      </p:sp>
      <p:sp>
        <p:nvSpPr>
          <p:cNvPr id="28" name="Shape 28"/>
          <p:cNvSpPr>
            <a:spLocks noGrp="1"/>
          </p:cNvSpPr>
          <p:nvPr>
            <p:ph type="sldNum" sz="quarter" idx="2"/>
          </p:nvPr>
        </p:nvSpPr>
        <p:spPr>
          <a:xfrm>
            <a:off x="12194440" y="431800"/>
            <a:ext cx="406898" cy="4572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amp; Subtitle Alt">
    <p:spTree>
      <p:nvGrpSpPr>
        <p:cNvPr id="1" name=""/>
        <p:cNvGrpSpPr/>
        <p:nvPr/>
      </p:nvGrpSpPr>
      <p:grpSpPr>
        <a:xfrm>
          <a:off x="0" y="0"/>
          <a:ext cx="0" cy="0"/>
          <a:chOff x="0" y="0"/>
          <a:chExt cx="0" cy="0"/>
        </a:xfrm>
      </p:grpSpPr>
      <p:sp>
        <p:nvSpPr>
          <p:cNvPr id="35" name="Shape 35"/>
          <p:cNvSpPr/>
          <p:nvPr/>
        </p:nvSpPr>
        <p:spPr>
          <a:xfrm flipV="1">
            <a:off x="406400" y="5168769"/>
            <a:ext cx="12192000" cy="262"/>
          </a:xfrm>
          <a:prstGeom prst="line">
            <a:avLst/>
          </a:prstGeom>
          <a:ln w="381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endParaRPr/>
          </a:p>
        </p:txBody>
      </p:sp>
      <p:sp>
        <p:nvSpPr>
          <p:cNvPr id="36" name="Shape 36"/>
          <p:cNvSpPr>
            <a:spLocks noGrp="1"/>
          </p:cNvSpPr>
          <p:nvPr>
            <p:ph type="title"/>
          </p:nvPr>
        </p:nvSpPr>
        <p:spPr>
          <a:xfrm>
            <a:off x="406400" y="2634283"/>
            <a:ext cx="12192000" cy="2705101"/>
          </a:xfrm>
          <a:prstGeom prst="rect">
            <a:avLst/>
          </a:prstGeom>
        </p:spPr>
        <p:txBody>
          <a:bodyPr/>
          <a:lstStyle>
            <a:lvl1pPr>
              <a:spcBef>
                <a:spcPts val="0"/>
              </a:spcBef>
              <a:defRPr sz="17000"/>
            </a:lvl1pPr>
          </a:lstStyle>
          <a:p>
            <a:r>
              <a:t>Title Text</a:t>
            </a:r>
          </a:p>
        </p:txBody>
      </p:sp>
      <p:sp>
        <p:nvSpPr>
          <p:cNvPr id="37" name="Shape 37"/>
          <p:cNvSpPr>
            <a:spLocks noGrp="1"/>
          </p:cNvSpPr>
          <p:nvPr>
            <p:ph type="body" sz="quarter" idx="1"/>
          </p:nvPr>
        </p:nvSpPr>
        <p:spPr>
          <a:xfrm>
            <a:off x="406400" y="5808133"/>
            <a:ext cx="12192000" cy="1803401"/>
          </a:xfrm>
          <a:prstGeom prst="rect">
            <a:avLst/>
          </a:prstGeom>
        </p:spPr>
        <p:txBody>
          <a:bodyPr anchor="b"/>
          <a:lstStyle>
            <a:lvl1pPr marL="0" indent="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1pPr>
            <a:lvl2pPr marL="0" indent="22860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2pPr>
            <a:lvl3pPr marL="0" indent="45720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3pPr>
            <a:lvl4pPr marL="0" indent="68580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4pPr>
            <a:lvl5pPr marL="0" indent="91440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5pPr>
          </a:lstStyle>
          <a:p>
            <a:r>
              <a:t>Body Level One</a:t>
            </a:r>
          </a:p>
          <a:p>
            <a:pPr lvl="1"/>
            <a:r>
              <a:t>Body Level Two</a:t>
            </a:r>
          </a:p>
          <a:p>
            <a:pPr lvl="2"/>
            <a:r>
              <a:t>Body Level Three</a:t>
            </a:r>
          </a:p>
          <a:p>
            <a:pPr lvl="3"/>
            <a:r>
              <a:t>Body Level Four</a:t>
            </a:r>
          </a:p>
          <a:p>
            <a:pPr lvl="4"/>
            <a:r>
              <a:t>Body Level Five</a:t>
            </a:r>
          </a:p>
        </p:txBody>
      </p:sp>
      <p:sp>
        <p:nvSpPr>
          <p:cNvPr id="38" name="Shape 38"/>
          <p:cNvSpPr>
            <a:spLocks noGrp="1"/>
          </p:cNvSpPr>
          <p:nvPr>
            <p:ph type="sldNum" sz="quarter" idx="2"/>
          </p:nvPr>
        </p:nvSpPr>
        <p:spPr>
          <a:xfrm>
            <a:off x="12161859" y="419100"/>
            <a:ext cx="406898" cy="457200"/>
          </a:xfrm>
          <a:prstGeom prst="rect">
            <a:avLst/>
          </a:prstGeom>
        </p:spPr>
        <p:txBody>
          <a:bodyPr/>
          <a:lstStyle/>
          <a:p>
            <a:fld id="{86CB4B4D-7CA3-9044-876B-883B54F8677D}" type="slidenum">
              <a:t>‹#›</a:t>
            </a:fld>
            <a:endParaRPr/>
          </a:p>
        </p:txBody>
      </p:sp>
      <p:pic>
        <p:nvPicPr>
          <p:cNvPr id="39" name="pasted-image.tiff"/>
          <p:cNvPicPr>
            <a:picLocks noChangeAspect="1"/>
          </p:cNvPicPr>
          <p:nvPr/>
        </p:nvPicPr>
        <p:blipFill>
          <a:blip r:embed="rId2">
            <a:extLst/>
          </a:blip>
          <a:stretch>
            <a:fillRect/>
          </a:stretch>
        </p:blipFill>
        <p:spPr>
          <a:xfrm>
            <a:off x="186266" y="8750115"/>
            <a:ext cx="2877314" cy="755296"/>
          </a:xfrm>
          <a:prstGeom prst="rect">
            <a:avLst/>
          </a:prstGeom>
          <a:ln w="12700">
            <a:miter lim="400000"/>
          </a:ln>
        </p:spPr>
      </p:pic>
      <p:pic>
        <p:nvPicPr>
          <p:cNvPr id="40" name="pasted-image.tiff"/>
          <p:cNvPicPr>
            <a:picLocks noChangeAspect="1"/>
          </p:cNvPicPr>
          <p:nvPr/>
        </p:nvPicPr>
        <p:blipFill>
          <a:blip r:embed="rId3">
            <a:extLst/>
          </a:blip>
          <a:stretch>
            <a:fillRect/>
          </a:stretch>
        </p:blipFill>
        <p:spPr>
          <a:xfrm>
            <a:off x="11253103" y="8546034"/>
            <a:ext cx="1668042" cy="1163459"/>
          </a:xfrm>
          <a:prstGeom prst="rect">
            <a:avLst/>
          </a:prstGeom>
          <a:ln w="12700">
            <a:miter lim="400000"/>
          </a:ln>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 Center">
    <p:bg>
      <p:bgPr>
        <a:solidFill>
          <a:srgbClr val="222222"/>
        </a:solidFill>
        <a:effectLst/>
      </p:bgPr>
    </p:bg>
    <p:spTree>
      <p:nvGrpSpPr>
        <p:cNvPr id="1" name=""/>
        <p:cNvGrpSpPr/>
        <p:nvPr/>
      </p:nvGrpSpPr>
      <p:grpSpPr>
        <a:xfrm>
          <a:off x="0" y="0"/>
          <a:ext cx="0" cy="0"/>
          <a:chOff x="0" y="0"/>
          <a:chExt cx="0" cy="0"/>
        </a:xfrm>
      </p:grpSpPr>
      <p:sp>
        <p:nvSpPr>
          <p:cNvPr id="47" name="Shape 47"/>
          <p:cNvSpPr>
            <a:spLocks noGrp="1"/>
          </p:cNvSpPr>
          <p:nvPr>
            <p:ph type="title"/>
          </p:nvPr>
        </p:nvSpPr>
        <p:spPr>
          <a:xfrm>
            <a:off x="406400" y="4038600"/>
            <a:ext cx="12192000" cy="4521200"/>
          </a:xfrm>
          <a:prstGeom prst="rect">
            <a:avLst/>
          </a:prstGeom>
        </p:spPr>
        <p:txBody>
          <a:bodyPr/>
          <a:lstStyle>
            <a:lvl1pPr>
              <a:spcBef>
                <a:spcPts val="0"/>
              </a:spcBef>
              <a:defRPr sz="17000"/>
            </a:lvl1pPr>
          </a:lstStyle>
          <a:p>
            <a:r>
              <a:t>Title Text</a:t>
            </a:r>
          </a:p>
        </p:txBody>
      </p:sp>
      <p:sp>
        <p:nvSpPr>
          <p:cNvPr id="48" name="Shape 48"/>
          <p:cNvSpPr>
            <a:spLocks noGrp="1"/>
          </p:cNvSpPr>
          <p:nvPr>
            <p:ph type="sldNum" sz="quarter" idx="2"/>
          </p:nvPr>
        </p:nvSpPr>
        <p:spPr>
          <a:xfrm>
            <a:off x="12194440" y="431800"/>
            <a:ext cx="406898" cy="4572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Photo - Vertical">
    <p:bg>
      <p:bgPr>
        <a:solidFill>
          <a:srgbClr val="222222"/>
        </a:solidFill>
        <a:effectLst/>
      </p:bgPr>
    </p:bg>
    <p:spTree>
      <p:nvGrpSpPr>
        <p:cNvPr id="1" name=""/>
        <p:cNvGrpSpPr/>
        <p:nvPr/>
      </p:nvGrpSpPr>
      <p:grpSpPr>
        <a:xfrm>
          <a:off x="0" y="0"/>
          <a:ext cx="0" cy="0"/>
          <a:chOff x="0" y="0"/>
          <a:chExt cx="0" cy="0"/>
        </a:xfrm>
      </p:grpSpPr>
      <p:sp>
        <p:nvSpPr>
          <p:cNvPr id="55" name="Shape 55"/>
          <p:cNvSpPr/>
          <p:nvPr/>
        </p:nvSpPr>
        <p:spPr>
          <a:xfrm flipV="1">
            <a:off x="5892800" y="6141012"/>
            <a:ext cx="6705600" cy="145"/>
          </a:xfrm>
          <a:prstGeom prst="line">
            <a:avLst/>
          </a:prstGeom>
          <a:ln w="381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endParaRPr/>
          </a:p>
        </p:txBody>
      </p:sp>
      <p:sp>
        <p:nvSpPr>
          <p:cNvPr id="56" name="Shape 56"/>
          <p:cNvSpPr>
            <a:spLocks noGrp="1"/>
          </p:cNvSpPr>
          <p:nvPr>
            <p:ph type="pic" idx="13"/>
          </p:nvPr>
        </p:nvSpPr>
        <p:spPr>
          <a:xfrm>
            <a:off x="0" y="0"/>
            <a:ext cx="5486400" cy="9753600"/>
          </a:xfrm>
          <a:prstGeom prst="rect">
            <a:avLst/>
          </a:prstGeom>
        </p:spPr>
        <p:txBody>
          <a:bodyPr lIns="91439" tIns="45719" rIns="91439" bIns="45719">
            <a:noAutofit/>
          </a:bodyPr>
          <a:lstStyle/>
          <a:p>
            <a:endParaRPr/>
          </a:p>
        </p:txBody>
      </p:sp>
      <p:sp>
        <p:nvSpPr>
          <p:cNvPr id="57" name="Shape 57"/>
          <p:cNvSpPr>
            <a:spLocks noGrp="1"/>
          </p:cNvSpPr>
          <p:nvPr>
            <p:ph type="title"/>
          </p:nvPr>
        </p:nvSpPr>
        <p:spPr>
          <a:xfrm>
            <a:off x="5892800" y="6426200"/>
            <a:ext cx="6705600" cy="2705100"/>
          </a:xfrm>
          <a:prstGeom prst="rect">
            <a:avLst/>
          </a:prstGeom>
        </p:spPr>
        <p:txBody>
          <a:bodyPr/>
          <a:lstStyle>
            <a:lvl1pPr>
              <a:spcBef>
                <a:spcPts val="0"/>
              </a:spcBef>
              <a:defRPr sz="17000"/>
            </a:lvl1pPr>
          </a:lstStyle>
          <a:p>
            <a:r>
              <a:t>Title Text</a:t>
            </a:r>
          </a:p>
        </p:txBody>
      </p:sp>
      <p:sp>
        <p:nvSpPr>
          <p:cNvPr id="58" name="Shape 58"/>
          <p:cNvSpPr>
            <a:spLocks noGrp="1"/>
          </p:cNvSpPr>
          <p:nvPr>
            <p:ph type="body" sz="quarter" idx="1"/>
          </p:nvPr>
        </p:nvSpPr>
        <p:spPr>
          <a:xfrm>
            <a:off x="5892800" y="4267200"/>
            <a:ext cx="6705600" cy="1803400"/>
          </a:xfrm>
          <a:prstGeom prst="rect">
            <a:avLst/>
          </a:prstGeom>
        </p:spPr>
        <p:txBody>
          <a:bodyPr anchor="b"/>
          <a:lstStyle>
            <a:lvl1pPr marL="0" indent="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1pPr>
            <a:lvl2pPr marL="0" indent="22860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2pPr>
            <a:lvl3pPr marL="0" indent="45720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3pPr>
            <a:lvl4pPr marL="0" indent="68580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4pPr>
            <a:lvl5pPr marL="0" indent="914400">
              <a:lnSpc>
                <a:spcPct val="80000"/>
              </a:lnSpc>
              <a:spcBef>
                <a:spcPts val="2300"/>
              </a:spcBef>
              <a:buClrTx/>
              <a:buSzTx/>
              <a:buFontTx/>
              <a:buNone/>
              <a:defRPr sz="5400" cap="all">
                <a:solidFill>
                  <a:srgbClr val="A6AAA9"/>
                </a:solidFill>
                <a:latin typeface="DIN Alternate"/>
                <a:ea typeface="DIN Alternate"/>
                <a:cs typeface="DIN Alternate"/>
                <a:sym typeface="DIN Alternate"/>
              </a:defRPr>
            </a:lvl5pPr>
          </a:lstStyle>
          <a:p>
            <a:r>
              <a:t>Body Level One</a:t>
            </a:r>
          </a:p>
          <a:p>
            <a:pPr lvl="1"/>
            <a:r>
              <a:t>Body Level Two</a:t>
            </a:r>
          </a:p>
          <a:p>
            <a:pPr lvl="2"/>
            <a:r>
              <a:t>Body Level Three</a:t>
            </a:r>
          </a:p>
          <a:p>
            <a:pPr lvl="3"/>
            <a:r>
              <a:t>Body Level Four</a:t>
            </a:r>
          </a:p>
          <a:p>
            <a:pPr lvl="4"/>
            <a:r>
              <a:t>Body Level Five</a:t>
            </a:r>
          </a:p>
        </p:txBody>
      </p:sp>
      <p:sp>
        <p:nvSpPr>
          <p:cNvPr id="59" name="Shape 59"/>
          <p:cNvSpPr>
            <a:spLocks noGrp="1"/>
          </p:cNvSpPr>
          <p:nvPr>
            <p:ph type="sldNum" sz="quarter" idx="2"/>
          </p:nvPr>
        </p:nvSpPr>
        <p:spPr>
          <a:xfrm>
            <a:off x="12194440" y="431800"/>
            <a:ext cx="406898" cy="4572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66" name="Shape 66"/>
          <p:cNvSpPr>
            <a:spLocks noGrp="1"/>
          </p:cNvSpPr>
          <p:nvPr>
            <p:ph type="title"/>
          </p:nvPr>
        </p:nvSpPr>
        <p:spPr>
          <a:prstGeom prst="rect">
            <a:avLst/>
          </a:prstGeom>
        </p:spPr>
        <p:txBody>
          <a:bodyPr/>
          <a:lstStyle/>
          <a:p>
            <a:r>
              <a:t>Title Text</a:t>
            </a:r>
          </a:p>
        </p:txBody>
      </p:sp>
      <p:sp>
        <p:nvSpPr>
          <p:cNvPr id="67" name="Shape 67"/>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222222"/>
        </a:solidFill>
        <a:effectLst/>
      </p:bgPr>
    </p:bg>
    <p:spTree>
      <p:nvGrpSpPr>
        <p:cNvPr id="1" name=""/>
        <p:cNvGrpSpPr/>
        <p:nvPr/>
      </p:nvGrpSpPr>
      <p:grpSpPr>
        <a:xfrm>
          <a:off x="0" y="0"/>
          <a:ext cx="0" cy="0"/>
          <a:chOff x="0" y="0"/>
          <a:chExt cx="0" cy="0"/>
        </a:xfrm>
      </p:grpSpPr>
      <p:sp>
        <p:nvSpPr>
          <p:cNvPr id="74" name="Shape 74"/>
          <p:cNvSpPr/>
          <p:nvPr/>
        </p:nvSpPr>
        <p:spPr>
          <a:xfrm flipV="1">
            <a:off x="406400" y="993160"/>
            <a:ext cx="12192000" cy="263"/>
          </a:xfrm>
          <a:prstGeom prst="line">
            <a:avLst/>
          </a:prstGeom>
          <a:ln w="254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endParaRPr/>
          </a:p>
        </p:txBody>
      </p:sp>
      <p:sp>
        <p:nvSpPr>
          <p:cNvPr id="75" name="Shape 75"/>
          <p:cNvSpPr>
            <a:spLocks noGrp="1"/>
          </p:cNvSpPr>
          <p:nvPr>
            <p:ph type="title"/>
          </p:nvPr>
        </p:nvSpPr>
        <p:spPr>
          <a:prstGeom prst="rect">
            <a:avLst/>
          </a:prstGeom>
        </p:spPr>
        <p:txBody>
          <a:bodyPr/>
          <a:lstStyle/>
          <a:p>
            <a:r>
              <a:t>Title Text</a:t>
            </a:r>
          </a:p>
        </p:txBody>
      </p:sp>
      <p:sp>
        <p:nvSpPr>
          <p:cNvPr id="76" name="Shape 76"/>
          <p:cNvSpPr>
            <a:spLocks noGrp="1"/>
          </p:cNvSpPr>
          <p:nvPr>
            <p:ph type="body" idx="1"/>
          </p:nvPr>
        </p:nvSpPr>
        <p:spPr>
          <a:xfrm>
            <a:off x="406400" y="1308562"/>
            <a:ext cx="12192000" cy="7883791"/>
          </a:xfrm>
          <a:prstGeom prst="rect">
            <a:avLst/>
          </a:prstGeom>
        </p:spPr>
        <p:txBody>
          <a:bodyPr/>
          <a:lstStyle>
            <a:lvl1pPr>
              <a:buClr>
                <a:schemeClr val="accent1"/>
              </a:buClr>
              <a:buChar char="▸"/>
            </a:lvl1pPr>
            <a:lvl2pPr>
              <a:buClr>
                <a:schemeClr val="accent1"/>
              </a:buClr>
              <a:buChar char="▸"/>
            </a:lvl2pPr>
            <a:lvl3pPr>
              <a:buClr>
                <a:schemeClr val="accent1"/>
              </a:buClr>
              <a:buChar char="▸"/>
            </a:lvl3pPr>
            <a:lvl4pPr>
              <a:buClr>
                <a:schemeClr val="accent1"/>
              </a:buClr>
              <a:buChar char="▸"/>
            </a:lvl4pPr>
            <a:lvl5pPr>
              <a:buClr>
                <a:schemeClr val="accent1"/>
              </a:buClr>
              <a:buChar char="▸"/>
            </a:lvl5pPr>
          </a:lstStyle>
          <a:p>
            <a:r>
              <a:t>Body Level One</a:t>
            </a:r>
          </a:p>
          <a:p>
            <a:pPr lvl="1"/>
            <a:r>
              <a:t>Body Level Two</a:t>
            </a:r>
          </a:p>
          <a:p>
            <a:pPr lvl="2"/>
            <a:r>
              <a:t>Body Level Three</a:t>
            </a:r>
          </a:p>
          <a:p>
            <a:pPr lvl="3"/>
            <a:r>
              <a:t>Body Level Four</a:t>
            </a:r>
          </a:p>
          <a:p>
            <a:pPr lvl="4"/>
            <a:r>
              <a:t>Body Level Five</a:t>
            </a:r>
          </a:p>
        </p:txBody>
      </p:sp>
      <p:sp>
        <p:nvSpPr>
          <p:cNvPr id="77" name="Shape 77"/>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amp; Bullets Alt">
    <p:spTree>
      <p:nvGrpSpPr>
        <p:cNvPr id="1" name=""/>
        <p:cNvGrpSpPr/>
        <p:nvPr/>
      </p:nvGrpSpPr>
      <p:grpSpPr>
        <a:xfrm>
          <a:off x="0" y="0"/>
          <a:ext cx="0" cy="0"/>
          <a:chOff x="0" y="0"/>
          <a:chExt cx="0" cy="0"/>
        </a:xfrm>
      </p:grpSpPr>
      <p:sp>
        <p:nvSpPr>
          <p:cNvPr id="84" name="Shape 84"/>
          <p:cNvSpPr>
            <a:spLocks noGrp="1"/>
          </p:cNvSpPr>
          <p:nvPr>
            <p:ph type="title"/>
          </p:nvPr>
        </p:nvSpPr>
        <p:spPr>
          <a:prstGeom prst="rect">
            <a:avLst/>
          </a:prstGeom>
        </p:spPr>
        <p:txBody>
          <a:bodyPr/>
          <a:lstStyle/>
          <a:p>
            <a:r>
              <a:t>Title Text</a:t>
            </a:r>
          </a:p>
        </p:txBody>
      </p:sp>
      <p:sp>
        <p:nvSpPr>
          <p:cNvPr id="85" name="Shape 85"/>
          <p:cNvSpPr>
            <a:spLocks noGrp="1"/>
          </p:cNvSpPr>
          <p:nvPr>
            <p:ph type="body" idx="1"/>
          </p:nvPr>
        </p:nvSpPr>
        <p:spPr>
          <a:xfrm>
            <a:off x="406400" y="1167804"/>
            <a:ext cx="12192000" cy="7805639"/>
          </a:xfrm>
          <a:prstGeom prst="rect">
            <a:avLst/>
          </a:prstGeom>
        </p:spPr>
        <p:txBody>
          <a:bodyPr/>
          <a:lstStyle>
            <a:lvl1pPr>
              <a:buClr>
                <a:schemeClr val="accent1"/>
              </a:buClr>
              <a:buChar char="▸"/>
            </a:lvl1pPr>
            <a:lvl2pPr>
              <a:buClr>
                <a:schemeClr val="accent1"/>
              </a:buClr>
              <a:buChar char="▸"/>
            </a:lvl2pPr>
            <a:lvl3pPr>
              <a:buClr>
                <a:schemeClr val="accent1"/>
              </a:buClr>
              <a:buChar char="▸"/>
            </a:lvl3pPr>
            <a:lvl4pPr>
              <a:buClr>
                <a:schemeClr val="accent1"/>
              </a:buClr>
              <a:buChar char="▸"/>
            </a:lvl4pPr>
            <a:lvl5pPr>
              <a:buClr>
                <a:schemeClr val="accent1"/>
              </a:buClr>
              <a:buChar char="▸"/>
            </a:lvl5pPr>
          </a:lstStyle>
          <a:p>
            <a:r>
              <a:t>Body Level One</a:t>
            </a:r>
          </a:p>
          <a:p>
            <a:pPr lvl="1"/>
            <a:r>
              <a:t>Body Level Two</a:t>
            </a:r>
          </a:p>
          <a:p>
            <a:pPr lvl="2"/>
            <a:r>
              <a:t>Body Level Three</a:t>
            </a:r>
          </a:p>
          <a:p>
            <a:pPr lvl="3"/>
            <a:r>
              <a:t>Body Level Four</a:t>
            </a:r>
          </a:p>
          <a:p>
            <a:pPr lvl="4"/>
            <a:r>
              <a:t>Body Level Five</a:t>
            </a: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itle, Bullets &amp; Photo">
    <p:bg>
      <p:bgPr>
        <a:solidFill>
          <a:srgbClr val="222222"/>
        </a:solidFill>
        <a:effectLst/>
      </p:bgPr>
    </p:bg>
    <p:spTree>
      <p:nvGrpSpPr>
        <p:cNvPr id="1" name=""/>
        <p:cNvGrpSpPr/>
        <p:nvPr/>
      </p:nvGrpSpPr>
      <p:grpSpPr>
        <a:xfrm>
          <a:off x="0" y="0"/>
          <a:ext cx="0" cy="0"/>
          <a:chOff x="0" y="0"/>
          <a:chExt cx="0" cy="0"/>
        </a:xfrm>
      </p:grpSpPr>
      <p:sp>
        <p:nvSpPr>
          <p:cNvPr id="93" name="Shape 93"/>
          <p:cNvSpPr/>
          <p:nvPr/>
        </p:nvSpPr>
        <p:spPr>
          <a:xfrm flipV="1">
            <a:off x="406400" y="993160"/>
            <a:ext cx="12192000" cy="263"/>
          </a:xfrm>
          <a:prstGeom prst="line">
            <a:avLst/>
          </a:prstGeom>
          <a:ln w="254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endParaRPr/>
          </a:p>
        </p:txBody>
      </p:sp>
      <p:sp>
        <p:nvSpPr>
          <p:cNvPr id="94" name="Shape 94"/>
          <p:cNvSpPr>
            <a:spLocks noGrp="1"/>
          </p:cNvSpPr>
          <p:nvPr>
            <p:ph type="body" sz="quarter" idx="13"/>
          </p:nvPr>
        </p:nvSpPr>
        <p:spPr>
          <a:xfrm>
            <a:off x="406400" y="457200"/>
            <a:ext cx="11176000" cy="457200"/>
          </a:xfrm>
          <a:prstGeom prst="rect">
            <a:avLst/>
          </a:prstGeom>
        </p:spPr>
        <p:txBody>
          <a:bodyPr anchor="b">
            <a:spAutoFit/>
          </a:bodyPr>
          <a:lstStyle>
            <a:lvl1pPr marL="0" indent="0" defTabSz="457200">
              <a:lnSpc>
                <a:spcPct val="80000"/>
              </a:lnSpc>
              <a:spcBef>
                <a:spcPts val="0"/>
              </a:spcBef>
              <a:buClrTx/>
              <a:buSzTx/>
              <a:buFontTx/>
              <a:buNone/>
              <a:defRPr sz="2400" cap="all" spc="120">
                <a:latin typeface="DIN Alternate"/>
                <a:ea typeface="DIN Alternate"/>
                <a:cs typeface="DIN Alternate"/>
                <a:sym typeface="DIN Alternate"/>
              </a:defRPr>
            </a:lvl1pPr>
          </a:lstStyle>
          <a:p>
            <a:r>
              <a:t>Text</a:t>
            </a:r>
          </a:p>
        </p:txBody>
      </p:sp>
      <p:sp>
        <p:nvSpPr>
          <p:cNvPr id="95" name="Shape 95"/>
          <p:cNvSpPr>
            <a:spLocks noGrp="1"/>
          </p:cNvSpPr>
          <p:nvPr>
            <p:ph type="pic" sz="half" idx="14"/>
          </p:nvPr>
        </p:nvSpPr>
        <p:spPr>
          <a:xfrm>
            <a:off x="7112000" y="1536700"/>
            <a:ext cx="5486400" cy="7797800"/>
          </a:xfrm>
          <a:prstGeom prst="rect">
            <a:avLst/>
          </a:prstGeom>
        </p:spPr>
        <p:txBody>
          <a:bodyPr lIns="91439" tIns="45719" rIns="91439" bIns="45719">
            <a:noAutofit/>
          </a:bodyPr>
          <a:lstStyle/>
          <a:p>
            <a:endParaRPr/>
          </a:p>
        </p:txBody>
      </p:sp>
      <p:sp>
        <p:nvSpPr>
          <p:cNvPr id="96" name="Shape 96"/>
          <p:cNvSpPr>
            <a:spLocks noGrp="1"/>
          </p:cNvSpPr>
          <p:nvPr>
            <p:ph type="title"/>
          </p:nvPr>
        </p:nvSpPr>
        <p:spPr>
          <a:xfrm>
            <a:off x="406400" y="1536700"/>
            <a:ext cx="6299200" cy="723900"/>
          </a:xfrm>
          <a:prstGeom prst="rect">
            <a:avLst/>
          </a:prstGeom>
        </p:spPr>
        <p:txBody>
          <a:bodyPr/>
          <a:lstStyle/>
          <a:p>
            <a:r>
              <a:t>Title Text</a:t>
            </a:r>
          </a:p>
        </p:txBody>
      </p:sp>
      <p:sp>
        <p:nvSpPr>
          <p:cNvPr id="97" name="Shape 97"/>
          <p:cNvSpPr>
            <a:spLocks noGrp="1"/>
          </p:cNvSpPr>
          <p:nvPr>
            <p:ph type="body" sz="half" idx="1"/>
          </p:nvPr>
        </p:nvSpPr>
        <p:spPr>
          <a:xfrm>
            <a:off x="406400" y="2743200"/>
            <a:ext cx="6299200" cy="6108700"/>
          </a:xfrm>
          <a:prstGeom prst="rect">
            <a:avLst/>
          </a:prstGeom>
        </p:spPr>
        <p:txBody>
          <a:bodyPr/>
          <a:lstStyle>
            <a:lvl1pPr>
              <a:buClr>
                <a:schemeClr val="accent1"/>
              </a:buClr>
              <a:buChar char="▸"/>
              <a:defRPr sz="2800"/>
            </a:lvl1pPr>
            <a:lvl2pPr>
              <a:buClr>
                <a:schemeClr val="accent1"/>
              </a:buClr>
              <a:buChar char="▸"/>
              <a:defRPr sz="2800"/>
            </a:lvl2pPr>
            <a:lvl3pPr>
              <a:buClr>
                <a:schemeClr val="accent1"/>
              </a:buClr>
              <a:buChar char="▸"/>
              <a:defRPr sz="2800"/>
            </a:lvl3pPr>
            <a:lvl4pPr>
              <a:buClr>
                <a:schemeClr val="accent1"/>
              </a:buClr>
              <a:buChar char="▸"/>
              <a:defRPr sz="2800"/>
            </a:lvl4pPr>
            <a:lvl5pPr>
              <a:buClr>
                <a:schemeClr val="accent1"/>
              </a:buClr>
              <a:buChar char="▸"/>
              <a:defRPr sz="2800"/>
            </a:lvl5pPr>
          </a:lstStyle>
          <a:p>
            <a:r>
              <a:t>Body Level One</a:t>
            </a:r>
          </a:p>
          <a:p>
            <a:pPr lvl="1"/>
            <a:r>
              <a:t>Body Level Two</a:t>
            </a:r>
          </a:p>
          <a:p>
            <a:pPr lvl="2"/>
            <a:r>
              <a:t>Body Level Three</a:t>
            </a:r>
          </a:p>
          <a:p>
            <a:pPr lvl="3"/>
            <a:r>
              <a:t>Body Level Four</a:t>
            </a:r>
          </a:p>
          <a:p>
            <a:pPr lvl="4"/>
            <a:r>
              <a:t>Body Level Five</a:t>
            </a:r>
          </a:p>
        </p:txBody>
      </p:sp>
      <p:sp>
        <p:nvSpPr>
          <p:cNvPr id="98" name="Shape 9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tif"/><Relationship Id="rId21" Type="http://schemas.openxmlformats.org/officeDocument/2006/relationships/image" Target="../media/image2.tif"/><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flipV="1">
            <a:off x="406400" y="993160"/>
            <a:ext cx="12192000" cy="263"/>
          </a:xfrm>
          <a:prstGeom prst="line">
            <a:avLst/>
          </a:prstGeom>
          <a:ln w="254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endParaRPr/>
          </a:p>
        </p:txBody>
      </p:sp>
      <p:sp>
        <p:nvSpPr>
          <p:cNvPr id="3" name="Shape 3"/>
          <p:cNvSpPr>
            <a:spLocks noGrp="1"/>
          </p:cNvSpPr>
          <p:nvPr>
            <p:ph type="title"/>
          </p:nvPr>
        </p:nvSpPr>
        <p:spPr>
          <a:xfrm>
            <a:off x="406400" y="311150"/>
            <a:ext cx="12192000" cy="7239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p>
            <a:r>
              <a:t>Title Text</a:t>
            </a:r>
          </a:p>
        </p:txBody>
      </p:sp>
      <p:sp>
        <p:nvSpPr>
          <p:cNvPr id="4" name="Shape 4"/>
          <p:cNvSpPr>
            <a:spLocks noGrp="1"/>
          </p:cNvSpPr>
          <p:nvPr>
            <p:ph type="sldNum" sz="quarter" idx="2"/>
          </p:nvPr>
        </p:nvSpPr>
        <p:spPr>
          <a:xfrm>
            <a:off x="12186622" y="431800"/>
            <a:ext cx="406897" cy="457200"/>
          </a:xfrm>
          <a:prstGeom prst="rect">
            <a:avLst/>
          </a:prstGeom>
          <a:ln w="12700">
            <a:miter lim="400000"/>
          </a:ln>
        </p:spPr>
        <p:txBody>
          <a:bodyPr wrap="none" lIns="50800" tIns="50800" rIns="50800" bIns="50800">
            <a:spAutoFit/>
          </a:bodyPr>
          <a:lstStyle>
            <a:lvl1pPr algn="r">
              <a:lnSpc>
                <a:spcPct val="80000"/>
              </a:lnSpc>
              <a:spcBef>
                <a:spcPts val="0"/>
              </a:spcBef>
              <a:defRPr sz="2400">
                <a:latin typeface="DIN Alternate"/>
                <a:ea typeface="DIN Alternate"/>
                <a:cs typeface="DIN Alternate"/>
                <a:sym typeface="DIN Alternate"/>
              </a:defRPr>
            </a:lvl1pPr>
          </a:lstStyle>
          <a:p>
            <a:fld id="{86CB4B4D-7CA3-9044-876B-883B54F8677D}" type="slidenum">
              <a:t>‹#›</a:t>
            </a:fld>
            <a:endParaRPr/>
          </a:p>
        </p:txBody>
      </p:sp>
      <p:pic>
        <p:nvPicPr>
          <p:cNvPr id="5" name="pasted-image.tiff"/>
          <p:cNvPicPr>
            <a:picLocks noChangeAspect="1"/>
          </p:cNvPicPr>
          <p:nvPr/>
        </p:nvPicPr>
        <p:blipFill>
          <a:blip r:embed="rId20">
            <a:extLst/>
          </a:blip>
          <a:stretch>
            <a:fillRect/>
          </a:stretch>
        </p:blipFill>
        <p:spPr>
          <a:xfrm>
            <a:off x="-7572" y="8979197"/>
            <a:ext cx="2877313" cy="755296"/>
          </a:xfrm>
          <a:prstGeom prst="rect">
            <a:avLst/>
          </a:prstGeom>
          <a:ln w="12700">
            <a:miter lim="400000"/>
          </a:ln>
        </p:spPr>
      </p:pic>
      <p:pic>
        <p:nvPicPr>
          <p:cNvPr id="6" name="pasted-image.tiff"/>
          <p:cNvPicPr>
            <a:picLocks noChangeAspect="1"/>
          </p:cNvPicPr>
          <p:nvPr/>
        </p:nvPicPr>
        <p:blipFill>
          <a:blip r:embed="rId21">
            <a:extLst/>
          </a:blip>
          <a:stretch>
            <a:fillRect/>
          </a:stretch>
        </p:blipFill>
        <p:spPr>
          <a:xfrm>
            <a:off x="11253103" y="8546034"/>
            <a:ext cx="1668042" cy="1163459"/>
          </a:xfrm>
          <a:prstGeom prst="rect">
            <a:avLst/>
          </a:prstGeom>
          <a:ln w="12700">
            <a:miter lim="400000"/>
          </a:ln>
        </p:spPr>
      </p:pic>
      <p:sp>
        <p:nvSpPr>
          <p:cNvPr id="7" name="Shape 7"/>
          <p:cNvSpPr>
            <a:spLocks noGrp="1"/>
          </p:cNvSpPr>
          <p:nvPr>
            <p:ph type="body" idx="1"/>
          </p:nvPr>
        </p:nvSpPr>
        <p:spPr>
          <a:xfrm>
            <a:off x="406400" y="2743200"/>
            <a:ext cx="12192000" cy="6108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 id="2147483664" r:id="rId15"/>
    <p:sldLayoutId id="2147483665" r:id="rId16"/>
    <p:sldLayoutId id="2147483666" r:id="rId17"/>
    <p:sldLayoutId id="2147483667" r:id="rId18"/>
  </p:sldLayoutIdLst>
  <p:transition spd="med"/>
  <p:txStyles>
    <p:titleStyle>
      <a:lvl1pPr marL="0" marR="0" indent="0" algn="l" defTabSz="584200" latinLnBrk="0">
        <a:lnSpc>
          <a:spcPct val="80000"/>
        </a:lnSpc>
        <a:spcBef>
          <a:spcPts val="2800"/>
        </a:spcBef>
        <a:spcAft>
          <a:spcPts val="0"/>
        </a:spcAft>
        <a:buClrTx/>
        <a:buSzTx/>
        <a:buFontTx/>
        <a:buNone/>
        <a:tabLst/>
        <a:defRPr sz="6000" b="0" i="0" u="none" strike="noStrike" cap="none" spc="0" baseline="0">
          <a:ln>
            <a:noFill/>
          </a:ln>
          <a:solidFill>
            <a:schemeClr val="accent1"/>
          </a:solidFill>
          <a:uFillTx/>
          <a:latin typeface="+mn-lt"/>
          <a:ea typeface="+mn-ea"/>
          <a:cs typeface="+mn-cs"/>
          <a:sym typeface="DIN Condensed"/>
        </a:defRPr>
      </a:lvl1pPr>
      <a:lvl2pPr marL="0" marR="0" indent="228600" algn="l" defTabSz="584200" latinLnBrk="0">
        <a:lnSpc>
          <a:spcPct val="80000"/>
        </a:lnSpc>
        <a:spcBef>
          <a:spcPts val="2800"/>
        </a:spcBef>
        <a:spcAft>
          <a:spcPts val="0"/>
        </a:spcAft>
        <a:buClrTx/>
        <a:buSzTx/>
        <a:buFontTx/>
        <a:buNone/>
        <a:tabLst/>
        <a:defRPr sz="6000" b="0" i="0" u="none" strike="noStrike" cap="none" spc="0" baseline="0">
          <a:ln>
            <a:noFill/>
          </a:ln>
          <a:solidFill>
            <a:schemeClr val="accent1"/>
          </a:solidFill>
          <a:uFillTx/>
          <a:latin typeface="+mn-lt"/>
          <a:ea typeface="+mn-ea"/>
          <a:cs typeface="+mn-cs"/>
          <a:sym typeface="DIN Condensed"/>
        </a:defRPr>
      </a:lvl2pPr>
      <a:lvl3pPr marL="0" marR="0" indent="457200" algn="l" defTabSz="584200" latinLnBrk="0">
        <a:lnSpc>
          <a:spcPct val="80000"/>
        </a:lnSpc>
        <a:spcBef>
          <a:spcPts val="2800"/>
        </a:spcBef>
        <a:spcAft>
          <a:spcPts val="0"/>
        </a:spcAft>
        <a:buClrTx/>
        <a:buSzTx/>
        <a:buFontTx/>
        <a:buNone/>
        <a:tabLst/>
        <a:defRPr sz="6000" b="0" i="0" u="none" strike="noStrike" cap="none" spc="0" baseline="0">
          <a:ln>
            <a:noFill/>
          </a:ln>
          <a:solidFill>
            <a:schemeClr val="accent1"/>
          </a:solidFill>
          <a:uFillTx/>
          <a:latin typeface="+mn-lt"/>
          <a:ea typeface="+mn-ea"/>
          <a:cs typeface="+mn-cs"/>
          <a:sym typeface="DIN Condensed"/>
        </a:defRPr>
      </a:lvl3pPr>
      <a:lvl4pPr marL="0" marR="0" indent="685800" algn="l" defTabSz="584200" latinLnBrk="0">
        <a:lnSpc>
          <a:spcPct val="80000"/>
        </a:lnSpc>
        <a:spcBef>
          <a:spcPts val="2800"/>
        </a:spcBef>
        <a:spcAft>
          <a:spcPts val="0"/>
        </a:spcAft>
        <a:buClrTx/>
        <a:buSzTx/>
        <a:buFontTx/>
        <a:buNone/>
        <a:tabLst/>
        <a:defRPr sz="6000" b="0" i="0" u="none" strike="noStrike" cap="none" spc="0" baseline="0">
          <a:ln>
            <a:noFill/>
          </a:ln>
          <a:solidFill>
            <a:schemeClr val="accent1"/>
          </a:solidFill>
          <a:uFillTx/>
          <a:latin typeface="+mn-lt"/>
          <a:ea typeface="+mn-ea"/>
          <a:cs typeface="+mn-cs"/>
          <a:sym typeface="DIN Condensed"/>
        </a:defRPr>
      </a:lvl4pPr>
      <a:lvl5pPr marL="0" marR="0" indent="914400" algn="l" defTabSz="584200" latinLnBrk="0">
        <a:lnSpc>
          <a:spcPct val="80000"/>
        </a:lnSpc>
        <a:spcBef>
          <a:spcPts val="2800"/>
        </a:spcBef>
        <a:spcAft>
          <a:spcPts val="0"/>
        </a:spcAft>
        <a:buClrTx/>
        <a:buSzTx/>
        <a:buFontTx/>
        <a:buNone/>
        <a:tabLst/>
        <a:defRPr sz="6000" b="0" i="0" u="none" strike="noStrike" cap="none" spc="0" baseline="0">
          <a:ln>
            <a:noFill/>
          </a:ln>
          <a:solidFill>
            <a:schemeClr val="accent1"/>
          </a:solidFill>
          <a:uFillTx/>
          <a:latin typeface="+mn-lt"/>
          <a:ea typeface="+mn-ea"/>
          <a:cs typeface="+mn-cs"/>
          <a:sym typeface="DIN Condensed"/>
        </a:defRPr>
      </a:lvl5pPr>
      <a:lvl6pPr marL="0" marR="0" indent="1143000" algn="l" defTabSz="584200" latinLnBrk="0">
        <a:lnSpc>
          <a:spcPct val="80000"/>
        </a:lnSpc>
        <a:spcBef>
          <a:spcPts val="2800"/>
        </a:spcBef>
        <a:spcAft>
          <a:spcPts val="0"/>
        </a:spcAft>
        <a:buClrTx/>
        <a:buSzTx/>
        <a:buFontTx/>
        <a:buNone/>
        <a:tabLst/>
        <a:defRPr sz="6000" b="0" i="0" u="none" strike="noStrike" cap="none" spc="0" baseline="0">
          <a:ln>
            <a:noFill/>
          </a:ln>
          <a:solidFill>
            <a:schemeClr val="accent1"/>
          </a:solidFill>
          <a:uFillTx/>
          <a:latin typeface="+mn-lt"/>
          <a:ea typeface="+mn-ea"/>
          <a:cs typeface="+mn-cs"/>
          <a:sym typeface="DIN Condensed"/>
        </a:defRPr>
      </a:lvl6pPr>
      <a:lvl7pPr marL="0" marR="0" indent="1371600" algn="l" defTabSz="584200" latinLnBrk="0">
        <a:lnSpc>
          <a:spcPct val="80000"/>
        </a:lnSpc>
        <a:spcBef>
          <a:spcPts val="2800"/>
        </a:spcBef>
        <a:spcAft>
          <a:spcPts val="0"/>
        </a:spcAft>
        <a:buClrTx/>
        <a:buSzTx/>
        <a:buFontTx/>
        <a:buNone/>
        <a:tabLst/>
        <a:defRPr sz="6000" b="0" i="0" u="none" strike="noStrike" cap="none" spc="0" baseline="0">
          <a:ln>
            <a:noFill/>
          </a:ln>
          <a:solidFill>
            <a:schemeClr val="accent1"/>
          </a:solidFill>
          <a:uFillTx/>
          <a:latin typeface="+mn-lt"/>
          <a:ea typeface="+mn-ea"/>
          <a:cs typeface="+mn-cs"/>
          <a:sym typeface="DIN Condensed"/>
        </a:defRPr>
      </a:lvl7pPr>
      <a:lvl8pPr marL="0" marR="0" indent="1600200" algn="l" defTabSz="584200" latinLnBrk="0">
        <a:lnSpc>
          <a:spcPct val="80000"/>
        </a:lnSpc>
        <a:spcBef>
          <a:spcPts val="2800"/>
        </a:spcBef>
        <a:spcAft>
          <a:spcPts val="0"/>
        </a:spcAft>
        <a:buClrTx/>
        <a:buSzTx/>
        <a:buFontTx/>
        <a:buNone/>
        <a:tabLst/>
        <a:defRPr sz="6000" b="0" i="0" u="none" strike="noStrike" cap="none" spc="0" baseline="0">
          <a:ln>
            <a:noFill/>
          </a:ln>
          <a:solidFill>
            <a:schemeClr val="accent1"/>
          </a:solidFill>
          <a:uFillTx/>
          <a:latin typeface="+mn-lt"/>
          <a:ea typeface="+mn-ea"/>
          <a:cs typeface="+mn-cs"/>
          <a:sym typeface="DIN Condensed"/>
        </a:defRPr>
      </a:lvl8pPr>
      <a:lvl9pPr marL="0" marR="0" indent="1828800" algn="l" defTabSz="584200" latinLnBrk="0">
        <a:lnSpc>
          <a:spcPct val="80000"/>
        </a:lnSpc>
        <a:spcBef>
          <a:spcPts val="2800"/>
        </a:spcBef>
        <a:spcAft>
          <a:spcPts val="0"/>
        </a:spcAft>
        <a:buClrTx/>
        <a:buSzTx/>
        <a:buFontTx/>
        <a:buNone/>
        <a:tabLst/>
        <a:defRPr sz="6000" b="0" i="0" u="none" strike="noStrike" cap="none" spc="0" baseline="0">
          <a:ln>
            <a:noFill/>
          </a:ln>
          <a:solidFill>
            <a:schemeClr val="accent1"/>
          </a:solidFill>
          <a:uFillTx/>
          <a:latin typeface="+mn-lt"/>
          <a:ea typeface="+mn-ea"/>
          <a:cs typeface="+mn-cs"/>
          <a:sym typeface="DIN Condensed"/>
        </a:defRPr>
      </a:lvl9pPr>
    </p:titleStyle>
    <p:bodyStyle>
      <a:lvl1pPr marL="4445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sz="3400" b="0" i="0" u="none" strike="noStrike" cap="none" spc="0" baseline="0">
          <a:ln>
            <a:noFill/>
          </a:ln>
          <a:solidFill>
            <a:srgbClr val="838787"/>
          </a:solidFill>
          <a:uFillTx/>
          <a:latin typeface="Avenir Next Medium"/>
          <a:ea typeface="Avenir Next Medium"/>
          <a:cs typeface="Avenir Next Medium"/>
          <a:sym typeface="Avenir Next Medium"/>
        </a:defRPr>
      </a:lvl1pPr>
      <a:lvl2pPr marL="8890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sz="3400" b="0" i="0" u="none" strike="noStrike" cap="none" spc="0" baseline="0">
          <a:ln>
            <a:noFill/>
          </a:ln>
          <a:solidFill>
            <a:srgbClr val="838787"/>
          </a:solidFill>
          <a:uFillTx/>
          <a:latin typeface="Avenir Next Medium"/>
          <a:ea typeface="Avenir Next Medium"/>
          <a:cs typeface="Avenir Next Medium"/>
          <a:sym typeface="Avenir Next Medium"/>
        </a:defRPr>
      </a:lvl2pPr>
      <a:lvl3pPr marL="13335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sz="3400" b="0" i="0" u="none" strike="noStrike" cap="none" spc="0" baseline="0">
          <a:ln>
            <a:noFill/>
          </a:ln>
          <a:solidFill>
            <a:srgbClr val="838787"/>
          </a:solidFill>
          <a:uFillTx/>
          <a:latin typeface="Avenir Next Medium"/>
          <a:ea typeface="Avenir Next Medium"/>
          <a:cs typeface="Avenir Next Medium"/>
          <a:sym typeface="Avenir Next Medium"/>
        </a:defRPr>
      </a:lvl3pPr>
      <a:lvl4pPr marL="17780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sz="3400" b="0" i="0" u="none" strike="noStrike" cap="none" spc="0" baseline="0">
          <a:ln>
            <a:noFill/>
          </a:ln>
          <a:solidFill>
            <a:srgbClr val="838787"/>
          </a:solidFill>
          <a:uFillTx/>
          <a:latin typeface="Avenir Next Medium"/>
          <a:ea typeface="Avenir Next Medium"/>
          <a:cs typeface="Avenir Next Medium"/>
          <a:sym typeface="Avenir Next Medium"/>
        </a:defRPr>
      </a:lvl4pPr>
      <a:lvl5pPr marL="22225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sz="3400" b="0" i="0" u="none" strike="noStrike" cap="none" spc="0" baseline="0">
          <a:ln>
            <a:noFill/>
          </a:ln>
          <a:solidFill>
            <a:srgbClr val="838787"/>
          </a:solidFill>
          <a:uFillTx/>
          <a:latin typeface="Avenir Next Medium"/>
          <a:ea typeface="Avenir Next Medium"/>
          <a:cs typeface="Avenir Next Medium"/>
          <a:sym typeface="Avenir Next Medium"/>
        </a:defRPr>
      </a:lvl5pPr>
      <a:lvl6pPr marL="26670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sz="3400" b="0" i="0" u="none" strike="noStrike" cap="none" spc="0" baseline="0">
          <a:ln>
            <a:noFill/>
          </a:ln>
          <a:solidFill>
            <a:srgbClr val="838787"/>
          </a:solidFill>
          <a:uFillTx/>
          <a:latin typeface="Avenir Next Medium"/>
          <a:ea typeface="Avenir Next Medium"/>
          <a:cs typeface="Avenir Next Medium"/>
          <a:sym typeface="Avenir Next Medium"/>
        </a:defRPr>
      </a:lvl6pPr>
      <a:lvl7pPr marL="31115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sz="3400" b="0" i="0" u="none" strike="noStrike" cap="none" spc="0" baseline="0">
          <a:ln>
            <a:noFill/>
          </a:ln>
          <a:solidFill>
            <a:srgbClr val="838787"/>
          </a:solidFill>
          <a:uFillTx/>
          <a:latin typeface="Avenir Next Medium"/>
          <a:ea typeface="Avenir Next Medium"/>
          <a:cs typeface="Avenir Next Medium"/>
          <a:sym typeface="Avenir Next Medium"/>
        </a:defRPr>
      </a:lvl7pPr>
      <a:lvl8pPr marL="35560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sz="3400" b="0" i="0" u="none" strike="noStrike" cap="none" spc="0" baseline="0">
          <a:ln>
            <a:noFill/>
          </a:ln>
          <a:solidFill>
            <a:srgbClr val="838787"/>
          </a:solidFill>
          <a:uFillTx/>
          <a:latin typeface="Avenir Next Medium"/>
          <a:ea typeface="Avenir Next Medium"/>
          <a:cs typeface="Avenir Next Medium"/>
          <a:sym typeface="Avenir Next Medium"/>
        </a:defRPr>
      </a:lvl8pPr>
      <a:lvl9pPr marL="40005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sz="3400" b="0" i="0" u="none" strike="noStrike" cap="none" spc="0" baseline="0">
          <a:ln>
            <a:noFill/>
          </a:ln>
          <a:solidFill>
            <a:srgbClr val="838787"/>
          </a:solidFill>
          <a:uFillTx/>
          <a:latin typeface="Avenir Next Medium"/>
          <a:ea typeface="Avenir Next Medium"/>
          <a:cs typeface="Avenir Next Medium"/>
          <a:sym typeface="Avenir Next Medium"/>
        </a:defRPr>
      </a:lvl9pPr>
    </p:bodyStyle>
    <p:otherStyle>
      <a:lvl1pPr marL="0" marR="0" indent="0" algn="r" defTabSz="58420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1pPr>
      <a:lvl2pPr marL="0" marR="0" indent="228600" algn="r" defTabSz="58420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2pPr>
      <a:lvl3pPr marL="0" marR="0" indent="457200" algn="r" defTabSz="58420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3pPr>
      <a:lvl4pPr marL="0" marR="0" indent="685800" algn="r" defTabSz="58420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4pPr>
      <a:lvl5pPr marL="0" marR="0" indent="914400" algn="r" defTabSz="58420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5pPr>
      <a:lvl6pPr marL="0" marR="0" indent="1143000" algn="r" defTabSz="58420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6pPr>
      <a:lvl7pPr marL="0" marR="0" indent="1371600" algn="r" defTabSz="58420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7pPr>
      <a:lvl8pPr marL="0" marR="0" indent="1600200" algn="r" defTabSz="58420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8pPr>
      <a:lvl9pPr marL="0" marR="0" indent="1828800" algn="r" defTabSz="584200" latinLnBrk="0">
        <a:lnSpc>
          <a:spcPct val="8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DIN Alternate"/>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18.xml"/><Relationship Id="rId2" Type="http://schemas.openxmlformats.org/officeDocument/2006/relationships/notesSlide" Target="../notesSlides/notesSlid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7.tif"/><Relationship Id="rId4" Type="http://schemas.openxmlformats.org/officeDocument/2006/relationships/image" Target="../media/image18.png"/><Relationship Id="rId1" Type="http://schemas.openxmlformats.org/officeDocument/2006/relationships/slideLayout" Target="../slideLayouts/slideLayout18.xml"/><Relationship Id="rId2" Type="http://schemas.openxmlformats.org/officeDocument/2006/relationships/image" Target="../media/image16.t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png"/><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8.png"/><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18.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Shape 200"/>
          <p:cNvSpPr>
            <a:spLocks noGrp="1"/>
          </p:cNvSpPr>
          <p:nvPr>
            <p:ph type="title"/>
          </p:nvPr>
        </p:nvSpPr>
        <p:spPr>
          <a:xfrm>
            <a:off x="406400" y="2469183"/>
            <a:ext cx="12192000" cy="2705101"/>
          </a:xfrm>
          <a:prstGeom prst="rect">
            <a:avLst/>
          </a:prstGeom>
        </p:spPr>
        <p:txBody>
          <a:bodyPr/>
          <a:lstStyle>
            <a:lvl1pPr defTabSz="350520">
              <a:defRPr sz="10200"/>
            </a:lvl1pPr>
          </a:lstStyle>
          <a:p>
            <a:r>
              <a:t>Providing Different Levels of QoS </a:t>
            </a:r>
          </a:p>
        </p:txBody>
      </p:sp>
      <p:sp>
        <p:nvSpPr>
          <p:cNvPr id="201" name="Shape 201"/>
          <p:cNvSpPr>
            <a:spLocks noGrp="1"/>
          </p:cNvSpPr>
          <p:nvPr>
            <p:ph type="body" sz="quarter" idx="1"/>
          </p:nvPr>
        </p:nvSpPr>
        <p:spPr>
          <a:xfrm>
            <a:off x="406400" y="5958459"/>
            <a:ext cx="12192000" cy="1803401"/>
          </a:xfrm>
          <a:prstGeom prst="rect">
            <a:avLst/>
          </a:prstGeom>
        </p:spPr>
        <p:txBody>
          <a:bodyPr/>
          <a:lstStyle/>
          <a:p>
            <a:pPr defTabSz="566674">
              <a:spcBef>
                <a:spcPts val="2200"/>
              </a:spcBef>
              <a:defRPr sz="5238"/>
            </a:pPr>
            <a:r>
              <a:t>UMOBILE project review</a:t>
            </a:r>
          </a:p>
          <a:p>
            <a:pPr defTabSz="566674">
              <a:spcBef>
                <a:spcPts val="2200"/>
              </a:spcBef>
              <a:defRPr sz="5238"/>
            </a:pPr>
            <a:r>
              <a:t>brussels, 20 october 2016</a:t>
            </a:r>
          </a:p>
        </p:txBody>
      </p:sp>
      <p:sp>
        <p:nvSpPr>
          <p:cNvPr id="202" name="Shape 202"/>
          <p:cNvSpPr>
            <a:spLocks noGrp="1"/>
          </p:cNvSpPr>
          <p:nvPr>
            <p:ph type="sldNum" sz="quarter" idx="2"/>
          </p:nvPr>
        </p:nvSpPr>
        <p:spPr>
          <a:xfrm>
            <a:off x="12308158" y="419100"/>
            <a:ext cx="260599" cy="4572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1</a:t>
            </a:fld>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Shape 282"/>
          <p:cNvSpPr>
            <a:spLocks noGrp="1"/>
          </p:cNvSpPr>
          <p:nvPr>
            <p:ph type="title"/>
          </p:nvPr>
        </p:nvSpPr>
        <p:spPr>
          <a:xfrm>
            <a:off x="406400" y="101600"/>
            <a:ext cx="12192000" cy="725534"/>
          </a:xfrm>
          <a:prstGeom prst="rect">
            <a:avLst/>
          </a:prstGeom>
        </p:spPr>
        <p:txBody>
          <a:bodyPr/>
          <a:lstStyle>
            <a:lvl1pPr defTabSz="467359">
              <a:spcBef>
                <a:spcPts val="2200"/>
              </a:spcBef>
              <a:defRPr sz="4800"/>
            </a:lvl1pPr>
          </a:lstStyle>
          <a:p>
            <a:r>
              <a:t>Scaling up the number of users accessing a single service </a:t>
            </a:r>
          </a:p>
        </p:txBody>
      </p:sp>
      <p:pic>
        <p:nvPicPr>
          <p:cNvPr id="283" name="cdf_ResponseTime.pdf"/>
          <p:cNvPicPr>
            <a:picLocks noChangeAspect="1"/>
          </p:cNvPicPr>
          <p:nvPr/>
        </p:nvPicPr>
        <p:blipFill>
          <a:blip r:embed="rId3">
            <a:extLst/>
          </a:blip>
          <a:stretch>
            <a:fillRect/>
          </a:stretch>
        </p:blipFill>
        <p:spPr>
          <a:xfrm>
            <a:off x="704320" y="1497986"/>
            <a:ext cx="5778766" cy="5778766"/>
          </a:xfrm>
          <a:prstGeom prst="rect">
            <a:avLst/>
          </a:prstGeom>
          <a:ln w="12700">
            <a:miter lim="400000"/>
          </a:ln>
        </p:spPr>
      </p:pic>
      <p:pic>
        <p:nvPicPr>
          <p:cNvPr id="284" name="cpu_load_ABtest.pdf"/>
          <p:cNvPicPr>
            <a:picLocks noChangeAspect="1"/>
          </p:cNvPicPr>
          <p:nvPr/>
        </p:nvPicPr>
        <p:blipFill>
          <a:blip r:embed="rId4">
            <a:extLst/>
          </a:blip>
          <a:stretch>
            <a:fillRect/>
          </a:stretch>
        </p:blipFill>
        <p:spPr>
          <a:xfrm>
            <a:off x="7660415" y="753050"/>
            <a:ext cx="4376784" cy="4376784"/>
          </a:xfrm>
          <a:prstGeom prst="rect">
            <a:avLst/>
          </a:prstGeom>
          <a:ln w="12700">
            <a:miter lim="400000"/>
          </a:ln>
        </p:spPr>
      </p:pic>
      <p:pic>
        <p:nvPicPr>
          <p:cNvPr id="285" name="cpu_load_ABtest2.pdf"/>
          <p:cNvPicPr>
            <a:picLocks noChangeAspect="1"/>
          </p:cNvPicPr>
          <p:nvPr/>
        </p:nvPicPr>
        <p:blipFill>
          <a:blip r:embed="rId5">
            <a:extLst/>
          </a:blip>
          <a:stretch>
            <a:fillRect/>
          </a:stretch>
        </p:blipFill>
        <p:spPr>
          <a:xfrm>
            <a:off x="7660415" y="5316730"/>
            <a:ext cx="4376784" cy="4376784"/>
          </a:xfrm>
          <a:prstGeom prst="rect">
            <a:avLst/>
          </a:prstGeom>
          <a:ln w="12700">
            <a:miter lim="400000"/>
          </a:ln>
        </p:spPr>
      </p:pic>
      <p:sp>
        <p:nvSpPr>
          <p:cNvPr id="286" name="Shape 286"/>
          <p:cNvSpPr/>
          <p:nvPr/>
        </p:nvSpPr>
        <p:spPr>
          <a:xfrm>
            <a:off x="356003" y="1159450"/>
            <a:ext cx="6876759" cy="787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61470" indent="-261470">
              <a:spcBef>
                <a:spcPts val="0"/>
              </a:spcBef>
              <a:buClr>
                <a:schemeClr val="accent1"/>
              </a:buClr>
              <a:buSzPct val="104999"/>
              <a:buFont typeface="Avenir Next"/>
              <a:buChar char="-"/>
              <a:defRPr>
                <a:latin typeface="Avenir Next Demi Bold"/>
                <a:ea typeface="Avenir Next Demi Bold"/>
                <a:cs typeface="Avenir Next Demi Bold"/>
                <a:sym typeface="Avenir Next Demi Bold"/>
              </a:defRPr>
            </a:pPr>
            <a:r>
              <a:t>Scaling the number of concurrent users from</a:t>
            </a:r>
            <a:r>
              <a:rPr>
                <a:solidFill>
                  <a:schemeClr val="accent4">
                    <a:hueOff val="-1395324"/>
                    <a:satOff val="-3373"/>
                    <a:lumOff val="-9849"/>
                  </a:schemeClr>
                </a:solidFill>
              </a:rPr>
              <a:t> 10 to 250</a:t>
            </a:r>
            <a:r>
              <a:t> </a:t>
            </a:r>
          </a:p>
          <a:p>
            <a:pPr marL="261470" indent="-261470">
              <a:spcBef>
                <a:spcPts val="0"/>
              </a:spcBef>
              <a:buClr>
                <a:schemeClr val="accent1"/>
              </a:buClr>
              <a:buSzPct val="104999"/>
              <a:buFont typeface="Avenir Next"/>
              <a:buChar char="-"/>
              <a:defRPr>
                <a:latin typeface="Avenir Next Demi Bold"/>
                <a:ea typeface="Avenir Next Demi Bold"/>
                <a:cs typeface="Avenir Next Demi Bold"/>
                <a:sym typeface="Avenir Next Demi Bold"/>
              </a:defRPr>
            </a:pPr>
            <a:r>
              <a:rPr>
                <a:solidFill>
                  <a:schemeClr val="accent4">
                    <a:hueOff val="-1395324"/>
                    <a:satOff val="-3373"/>
                    <a:lumOff val="-9849"/>
                  </a:schemeClr>
                </a:solidFill>
              </a:rPr>
              <a:t>10,000</a:t>
            </a:r>
            <a:r>
              <a:t> transactions were set per experiment</a:t>
            </a:r>
          </a:p>
        </p:txBody>
      </p:sp>
      <p:sp>
        <p:nvSpPr>
          <p:cNvPr id="287" name="Shape 287"/>
          <p:cNvSpPr/>
          <p:nvPr/>
        </p:nvSpPr>
        <p:spPr>
          <a:xfrm>
            <a:off x="242913" y="8066137"/>
            <a:ext cx="7102939"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61470" indent="-261470">
              <a:spcBef>
                <a:spcPts val="0"/>
              </a:spcBef>
              <a:buClr>
                <a:schemeClr val="accent1"/>
              </a:buClr>
              <a:buSzPct val="104999"/>
              <a:buFont typeface="Avenir Next"/>
              <a:buChar char="-"/>
              <a:defRPr>
                <a:latin typeface="Avenir Next Demi Bold"/>
                <a:ea typeface="Avenir Next Demi Bold"/>
                <a:cs typeface="Avenir Next Demi Bold"/>
                <a:sym typeface="Avenir Next Demi Bold"/>
              </a:defRPr>
            </a:pPr>
            <a:r>
              <a:t>High response time when number of users is large</a:t>
            </a:r>
          </a:p>
          <a:p>
            <a:pPr marL="261470" indent="-261470">
              <a:spcBef>
                <a:spcPts val="0"/>
              </a:spcBef>
              <a:buClr>
                <a:schemeClr val="accent1"/>
              </a:buClr>
              <a:buSzPct val="104999"/>
              <a:buFont typeface="Avenir Next"/>
              <a:buChar char="-"/>
              <a:defRPr>
                <a:latin typeface="Avenir Next Demi Bold"/>
                <a:ea typeface="Avenir Next Demi Bold"/>
                <a:cs typeface="Avenir Next Demi Bold"/>
                <a:sym typeface="Avenir Next Demi Bold"/>
              </a:defRPr>
            </a:pPr>
            <a:r>
              <a:t>The amount of computational work that CPU needs to process </a:t>
            </a:r>
            <a:r>
              <a:rPr>
                <a:solidFill>
                  <a:schemeClr val="accent5"/>
                </a:solidFill>
              </a:rPr>
              <a:t>(CPU load) </a:t>
            </a:r>
            <a:r>
              <a:t>is increased. </a:t>
            </a:r>
          </a:p>
        </p:txBody>
      </p:sp>
      <p:sp>
        <p:nvSpPr>
          <p:cNvPr id="288" name="Shape 288"/>
          <p:cNvSpPr/>
          <p:nvPr/>
        </p:nvSpPr>
        <p:spPr>
          <a:xfrm>
            <a:off x="7801609" y="5173133"/>
            <a:ext cx="4331463" cy="660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r>
              <a:rPr>
                <a:latin typeface="Avenir Next Demi Bold"/>
                <a:ea typeface="Avenir Next Demi Bold"/>
                <a:cs typeface="Avenir Next Demi Bold"/>
                <a:sym typeface="Avenir Next Demi Bold"/>
              </a:rPr>
              <a:t>CPU load is increased up to</a:t>
            </a:r>
            <a:r>
              <a:t> </a:t>
            </a:r>
            <a:r>
              <a:rPr sz="3200">
                <a:solidFill>
                  <a:schemeClr val="accent4">
                    <a:hueOff val="-1395324"/>
                    <a:satOff val="-3373"/>
                    <a:lumOff val="-9849"/>
                  </a:schemeClr>
                </a:solidFill>
                <a:latin typeface="Avenir Next Demi Bold"/>
                <a:ea typeface="Avenir Next Demi Bold"/>
                <a:cs typeface="Avenir Next Demi Bold"/>
                <a:sym typeface="Avenir Next Demi Bold"/>
              </a:rPr>
              <a:t>90%</a:t>
            </a:r>
            <a:r>
              <a:t> </a:t>
            </a:r>
          </a:p>
        </p:txBody>
      </p:sp>
      <p:sp>
        <p:nvSpPr>
          <p:cNvPr id="289" name="Shape 289"/>
          <p:cNvSpPr>
            <a:spLocks noGrp="1"/>
          </p:cNvSpPr>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10</a:t>
            </a:fld>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Shape 293"/>
          <p:cNvSpPr>
            <a:spLocks noGrp="1"/>
          </p:cNvSpPr>
          <p:nvPr>
            <p:ph type="title"/>
          </p:nvPr>
        </p:nvSpPr>
        <p:spPr>
          <a:prstGeom prst="rect">
            <a:avLst/>
          </a:prstGeom>
        </p:spPr>
        <p:txBody>
          <a:bodyPr/>
          <a:lstStyle>
            <a:lvl1pPr defTabSz="467359">
              <a:spcBef>
                <a:spcPts val="2200"/>
              </a:spcBef>
              <a:defRPr sz="4800"/>
            </a:lvl1pPr>
          </a:lstStyle>
          <a:p>
            <a:r>
              <a:t>Communication Model and Naming Scheme </a:t>
            </a:r>
          </a:p>
        </p:txBody>
      </p:sp>
      <p:graphicFrame>
        <p:nvGraphicFramePr>
          <p:cNvPr id="294" name="Table 294"/>
          <p:cNvGraphicFramePr/>
          <p:nvPr/>
        </p:nvGraphicFramePr>
        <p:xfrm>
          <a:off x="217379" y="1161083"/>
          <a:ext cx="7530236" cy="2057535"/>
        </p:xfrm>
        <a:graphic>
          <a:graphicData uri="http://schemas.openxmlformats.org/drawingml/2006/table">
            <a:tbl>
              <a:tblPr firstRow="1" bandRow="1">
                <a:tableStyleId>{EEE7283C-3CF3-47DC-8721-378D4A62B228}</a:tableStyleId>
              </a:tblPr>
              <a:tblGrid>
                <a:gridCol w="1607573"/>
                <a:gridCol w="1404522"/>
                <a:gridCol w="1506047"/>
                <a:gridCol w="1506047"/>
                <a:gridCol w="1506047"/>
              </a:tblGrid>
              <a:tr h="685845">
                <a:tc>
                  <a:txBody>
                    <a:bodyPr/>
                    <a:lstStyle/>
                    <a:p>
                      <a:pPr algn="ctr">
                        <a:lnSpc>
                          <a:spcPct val="100000"/>
                        </a:lnSpc>
                        <a:defRPr sz="1800" b="0">
                          <a:solidFill>
                            <a:srgbClr val="000000"/>
                          </a:solidFill>
                        </a:defRPr>
                      </a:pPr>
                      <a:r>
                        <a:rPr sz="2100">
                          <a:solidFill>
                            <a:srgbClr val="FFFFFF"/>
                          </a:solidFill>
                          <a:sym typeface="Avenir Next Demi Bold"/>
                        </a:rPr>
                        <a:t>Operation</a:t>
                      </a:r>
                    </a:p>
                  </a:txBody>
                  <a:tcPr marL="50800" marR="50800" marT="50800" marB="50800" anchor="ctr" horzOverflow="overflow">
                    <a:solidFill>
                      <a:schemeClr val="accent3"/>
                    </a:solidFill>
                  </a:tcPr>
                </a:tc>
                <a:tc>
                  <a:txBody>
                    <a:bodyPr/>
                    <a:lstStyle/>
                    <a:p>
                      <a:pPr algn="ctr">
                        <a:lnSpc>
                          <a:spcPct val="100000"/>
                        </a:lnSpc>
                        <a:defRPr sz="1800" b="0">
                          <a:solidFill>
                            <a:srgbClr val="000000"/>
                          </a:solidFill>
                        </a:defRPr>
                      </a:pPr>
                      <a:r>
                        <a:rPr sz="2100">
                          <a:solidFill>
                            <a:srgbClr val="FFFFFF"/>
                          </a:solidFill>
                          <a:sym typeface="Avenir Next Demi Bold"/>
                        </a:rPr>
                        <a:t>Model</a:t>
                      </a:r>
                    </a:p>
                  </a:txBody>
                  <a:tcPr marL="50800" marR="50800" marT="50800" marB="50800" anchor="ctr" horzOverflow="overflow">
                    <a:solidFill>
                      <a:schemeClr val="accent3"/>
                    </a:solidFill>
                  </a:tcPr>
                </a:tc>
                <a:tc>
                  <a:txBody>
                    <a:bodyPr/>
                    <a:lstStyle/>
                    <a:p>
                      <a:pPr algn="ctr">
                        <a:lnSpc>
                          <a:spcPct val="100000"/>
                        </a:lnSpc>
                        <a:defRPr sz="1800" b="0">
                          <a:solidFill>
                            <a:srgbClr val="000000"/>
                          </a:solidFill>
                        </a:defRPr>
                      </a:pPr>
                      <a:r>
                        <a:rPr sz="2100">
                          <a:solidFill>
                            <a:srgbClr val="FFFFFF"/>
                          </a:solidFill>
                          <a:sym typeface="Avenir Next Demi Bold"/>
                        </a:rPr>
                        <a:t>Nature</a:t>
                      </a:r>
                    </a:p>
                  </a:txBody>
                  <a:tcPr marL="50800" marR="50800" marT="50800" marB="50800" anchor="ctr" horzOverflow="overflow">
                    <a:solidFill>
                      <a:schemeClr val="accent3"/>
                    </a:solidFill>
                  </a:tcPr>
                </a:tc>
                <a:tc>
                  <a:txBody>
                    <a:bodyPr/>
                    <a:lstStyle/>
                    <a:p>
                      <a:pPr algn="ctr">
                        <a:lnSpc>
                          <a:spcPct val="100000"/>
                        </a:lnSpc>
                        <a:defRPr sz="1800" b="0">
                          <a:solidFill>
                            <a:srgbClr val="000000"/>
                          </a:solidFill>
                        </a:defRPr>
                      </a:pPr>
                      <a:r>
                        <a:rPr sz="2100">
                          <a:solidFill>
                            <a:srgbClr val="FFFFFF"/>
                          </a:solidFill>
                          <a:sym typeface="Avenir Next Demi Bold"/>
                        </a:rPr>
                        <a:t>Producer</a:t>
                      </a:r>
                    </a:p>
                  </a:txBody>
                  <a:tcPr marL="50800" marR="50800" marT="50800" marB="50800" anchor="ctr" horzOverflow="overflow">
                    <a:solidFill>
                      <a:schemeClr val="accent3"/>
                    </a:solidFill>
                  </a:tcPr>
                </a:tc>
                <a:tc>
                  <a:txBody>
                    <a:bodyPr/>
                    <a:lstStyle/>
                    <a:p>
                      <a:pPr algn="ctr">
                        <a:lnSpc>
                          <a:spcPct val="100000"/>
                        </a:lnSpc>
                        <a:defRPr sz="1800" b="0">
                          <a:solidFill>
                            <a:srgbClr val="000000"/>
                          </a:solidFill>
                        </a:defRPr>
                      </a:pPr>
                      <a:r>
                        <a:rPr sz="2100">
                          <a:solidFill>
                            <a:srgbClr val="FFFFFF"/>
                          </a:solidFill>
                          <a:sym typeface="Avenir Next Demi Bold"/>
                        </a:rPr>
                        <a:t>Consumer</a:t>
                      </a:r>
                    </a:p>
                  </a:txBody>
                  <a:tcPr marL="50800" marR="50800" marT="50800" marB="50800" anchor="ctr" horzOverflow="overflow">
                    <a:solidFill>
                      <a:schemeClr val="accent3"/>
                    </a:solidFill>
                  </a:tcPr>
                </a:tc>
              </a:tr>
              <a:tr h="685845">
                <a:tc>
                  <a:txBody>
                    <a:bodyPr/>
                    <a:lstStyle/>
                    <a:p>
                      <a:pPr algn="ctr">
                        <a:lnSpc>
                          <a:spcPct val="100000"/>
                        </a:lnSpc>
                        <a:defRPr sz="1800">
                          <a:solidFill>
                            <a:srgbClr val="000000"/>
                          </a:solidFill>
                        </a:defRPr>
                      </a:pPr>
                      <a:r>
                        <a:rPr>
                          <a:solidFill>
                            <a:srgbClr val="838787"/>
                          </a:solidFill>
                          <a:latin typeface="Avenir Next Demi Bold"/>
                          <a:ea typeface="Avenir Next Demi Bold"/>
                          <a:cs typeface="Avenir Next Demi Bold"/>
                          <a:sym typeface="Avenir Next Demi Bold"/>
                        </a:rPr>
                        <a:t>Monitoring</a:t>
                      </a:r>
                    </a:p>
                  </a:txBody>
                  <a:tcPr marL="50800" marR="50800" marT="50800" marB="50800" anchor="ctr" horzOverflow="overflow"/>
                </a:tc>
                <a:tc>
                  <a:txBody>
                    <a:bodyPr/>
                    <a:lstStyle/>
                    <a:p>
                      <a:pPr algn="ctr">
                        <a:lnSpc>
                          <a:spcPct val="100000"/>
                        </a:lnSpc>
                        <a:defRPr sz="1800">
                          <a:solidFill>
                            <a:srgbClr val="000000"/>
                          </a:solidFill>
                        </a:defRPr>
                      </a:pPr>
                      <a:r>
                        <a:rPr>
                          <a:solidFill>
                            <a:srgbClr val="838787"/>
                          </a:solidFill>
                          <a:sym typeface="Avenir Next Medium"/>
                        </a:rPr>
                        <a:t>Pull based</a:t>
                      </a:r>
                    </a:p>
                  </a:txBody>
                  <a:tcPr marL="50800" marR="50800" marT="50800" marB="50800" anchor="ctr" horzOverflow="overflow"/>
                </a:tc>
                <a:tc>
                  <a:txBody>
                    <a:bodyPr/>
                    <a:lstStyle/>
                    <a:p>
                      <a:pPr algn="ctr">
                        <a:lnSpc>
                          <a:spcPct val="100000"/>
                        </a:lnSpc>
                        <a:defRPr sz="1800">
                          <a:solidFill>
                            <a:srgbClr val="000000"/>
                          </a:solidFill>
                        </a:defRPr>
                      </a:pPr>
                      <a:r>
                        <a:rPr>
                          <a:solidFill>
                            <a:srgbClr val="838787"/>
                          </a:solidFill>
                          <a:sym typeface="Avenir Next Medium"/>
                        </a:rPr>
                        <a:t>Many to One</a:t>
                      </a:r>
                    </a:p>
                  </a:txBody>
                  <a:tcPr marL="50800" marR="50800" marT="50800" marB="50800" anchor="ctr" horzOverflow="overflow"/>
                </a:tc>
                <a:tc>
                  <a:txBody>
                    <a:bodyPr/>
                    <a:lstStyle/>
                    <a:p>
                      <a:pPr algn="ctr">
                        <a:lnSpc>
                          <a:spcPct val="100000"/>
                        </a:lnSpc>
                        <a:defRPr sz="1800">
                          <a:solidFill>
                            <a:srgbClr val="000000"/>
                          </a:solidFill>
                        </a:defRPr>
                      </a:pPr>
                      <a:r>
                        <a:rPr>
                          <a:solidFill>
                            <a:srgbClr val="838787"/>
                          </a:solidFill>
                          <a:sym typeface="Avenir Next Medium"/>
                        </a:rPr>
                        <a:t>All SEGs</a:t>
                      </a:r>
                    </a:p>
                  </a:txBody>
                  <a:tcPr marL="50800" marR="50800" marT="50800" marB="50800" anchor="ctr" horzOverflow="overflow"/>
                </a:tc>
                <a:tc>
                  <a:txBody>
                    <a:bodyPr/>
                    <a:lstStyle/>
                    <a:p>
                      <a:pPr algn="ctr">
                        <a:lnSpc>
                          <a:spcPct val="100000"/>
                        </a:lnSpc>
                        <a:defRPr sz="1800">
                          <a:solidFill>
                            <a:srgbClr val="000000"/>
                          </a:solidFill>
                        </a:defRPr>
                      </a:pPr>
                      <a:r>
                        <a:rPr>
                          <a:solidFill>
                            <a:srgbClr val="838787"/>
                          </a:solidFill>
                          <a:sym typeface="Avenir Next Medium"/>
                        </a:rPr>
                        <a:t>Service Controller</a:t>
                      </a:r>
                    </a:p>
                  </a:txBody>
                  <a:tcPr marL="50800" marR="50800" marT="50800" marB="50800" anchor="ctr" horzOverflow="overflow"/>
                </a:tc>
              </a:tr>
              <a:tr h="685845">
                <a:tc>
                  <a:txBody>
                    <a:bodyPr/>
                    <a:lstStyle/>
                    <a:p>
                      <a:pPr algn="ctr">
                        <a:lnSpc>
                          <a:spcPct val="100000"/>
                        </a:lnSpc>
                        <a:defRPr sz="1800">
                          <a:solidFill>
                            <a:srgbClr val="000000"/>
                          </a:solidFill>
                        </a:defRPr>
                      </a:pPr>
                      <a:r>
                        <a:rPr>
                          <a:solidFill>
                            <a:srgbClr val="838787"/>
                          </a:solidFill>
                          <a:latin typeface="Avenir Next Demi Bold"/>
                          <a:ea typeface="Avenir Next Demi Bold"/>
                          <a:cs typeface="Avenir Next Demi Bold"/>
                          <a:sym typeface="Avenir Next Demi Bold"/>
                        </a:rPr>
                        <a:t>Migrating Services</a:t>
                      </a:r>
                    </a:p>
                  </a:txBody>
                  <a:tcPr marL="50800" marR="50800" marT="50800" marB="50800" anchor="ctr" horzOverflow="overflow">
                    <a:lnB w="12700">
                      <a:miter lim="400000"/>
                    </a:lnB>
                  </a:tcPr>
                </a:tc>
                <a:tc>
                  <a:txBody>
                    <a:bodyPr/>
                    <a:lstStyle/>
                    <a:p>
                      <a:pPr algn="ctr">
                        <a:lnSpc>
                          <a:spcPct val="100000"/>
                        </a:lnSpc>
                        <a:defRPr sz="1800">
                          <a:solidFill>
                            <a:srgbClr val="000000"/>
                          </a:solidFill>
                        </a:defRPr>
                      </a:pPr>
                      <a:r>
                        <a:rPr>
                          <a:solidFill>
                            <a:srgbClr val="838787"/>
                          </a:solidFill>
                          <a:sym typeface="Avenir Next Medium"/>
                        </a:rPr>
                        <a:t>Push and Pull based</a:t>
                      </a:r>
                    </a:p>
                  </a:txBody>
                  <a:tcPr marL="50800" marR="50800" marT="50800" marB="50800" anchor="ctr" horzOverflow="overflow">
                    <a:lnB w="12700">
                      <a:miter lim="400000"/>
                    </a:lnB>
                  </a:tcPr>
                </a:tc>
                <a:tc>
                  <a:txBody>
                    <a:bodyPr/>
                    <a:lstStyle/>
                    <a:p>
                      <a:pPr algn="ctr">
                        <a:lnSpc>
                          <a:spcPct val="100000"/>
                        </a:lnSpc>
                        <a:defRPr sz="1800">
                          <a:solidFill>
                            <a:srgbClr val="000000"/>
                          </a:solidFill>
                        </a:defRPr>
                      </a:pPr>
                      <a:r>
                        <a:rPr>
                          <a:solidFill>
                            <a:srgbClr val="838787"/>
                          </a:solidFill>
                          <a:sym typeface="Avenir Next Medium"/>
                        </a:rPr>
                        <a:t>One to Many</a:t>
                      </a:r>
                    </a:p>
                  </a:txBody>
                  <a:tcPr marL="50800" marR="50800" marT="50800" marB="50800" anchor="ctr" horzOverflow="overflow">
                    <a:lnB w="12700">
                      <a:miter lim="400000"/>
                    </a:lnB>
                  </a:tcPr>
                </a:tc>
                <a:tc>
                  <a:txBody>
                    <a:bodyPr/>
                    <a:lstStyle/>
                    <a:p>
                      <a:pPr algn="ctr">
                        <a:lnSpc>
                          <a:spcPct val="100000"/>
                        </a:lnSpc>
                        <a:defRPr sz="1800">
                          <a:solidFill>
                            <a:srgbClr val="000000"/>
                          </a:solidFill>
                        </a:defRPr>
                      </a:pPr>
                      <a:r>
                        <a:rPr>
                          <a:solidFill>
                            <a:srgbClr val="838787"/>
                          </a:solidFill>
                          <a:sym typeface="Avenir Next Medium"/>
                        </a:rPr>
                        <a:t>Service Controller</a:t>
                      </a:r>
                    </a:p>
                  </a:txBody>
                  <a:tcPr marL="50800" marR="50800" marT="50800" marB="50800" anchor="ctr" horzOverflow="overflow">
                    <a:lnB w="12700">
                      <a:miter lim="400000"/>
                    </a:lnB>
                  </a:tcPr>
                </a:tc>
                <a:tc>
                  <a:txBody>
                    <a:bodyPr/>
                    <a:lstStyle/>
                    <a:p>
                      <a:pPr algn="ctr">
                        <a:lnSpc>
                          <a:spcPct val="100000"/>
                        </a:lnSpc>
                        <a:defRPr sz="1800">
                          <a:solidFill>
                            <a:srgbClr val="000000"/>
                          </a:solidFill>
                        </a:defRPr>
                      </a:pPr>
                      <a:r>
                        <a:rPr>
                          <a:solidFill>
                            <a:srgbClr val="838787"/>
                          </a:solidFill>
                          <a:sym typeface="Avenir Next Medium"/>
                        </a:rPr>
                        <a:t>SEGs</a:t>
                      </a:r>
                    </a:p>
                  </a:txBody>
                  <a:tcPr marL="50800" marR="50800" marT="50800" marB="50800" anchor="ctr" horzOverflow="overflow">
                    <a:lnB w="12700">
                      <a:miter lim="400000"/>
                    </a:lnB>
                  </a:tcPr>
                </a:tc>
              </a:tr>
            </a:tbl>
          </a:graphicData>
        </a:graphic>
      </p:graphicFrame>
      <p:sp>
        <p:nvSpPr>
          <p:cNvPr id="295" name="Shape 295"/>
          <p:cNvSpPr/>
          <p:nvPr/>
        </p:nvSpPr>
        <p:spPr>
          <a:xfrm>
            <a:off x="8428050" y="3721325"/>
            <a:ext cx="1836098" cy="723901"/>
          </a:xfrm>
          <a:prstGeom prst="rect">
            <a:avLst/>
          </a:prstGeom>
          <a:solidFill>
            <a:schemeClr val="accent3"/>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400">
                <a:solidFill>
                  <a:srgbClr val="000000"/>
                </a:solidFill>
                <a:latin typeface="+mn-lt"/>
                <a:ea typeface="+mn-ea"/>
                <a:cs typeface="+mn-cs"/>
                <a:sym typeface="DIN Condensed"/>
              </a:defRPr>
            </a:lvl1pPr>
          </a:lstStyle>
          <a:p>
            <a:r>
              <a:t>/sm</a:t>
            </a:r>
          </a:p>
        </p:txBody>
      </p:sp>
      <p:sp>
        <p:nvSpPr>
          <p:cNvPr id="296" name="Shape 296"/>
          <p:cNvSpPr/>
          <p:nvPr/>
        </p:nvSpPr>
        <p:spPr>
          <a:xfrm>
            <a:off x="10700970" y="5174615"/>
            <a:ext cx="2127543" cy="552503"/>
          </a:xfrm>
          <a:prstGeom prst="rect">
            <a:avLst/>
          </a:prstGeom>
          <a:solidFill>
            <a:schemeClr val="accent3"/>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400">
                <a:solidFill>
                  <a:srgbClr val="000000"/>
                </a:solidFill>
                <a:latin typeface="+mn-lt"/>
                <a:ea typeface="+mn-ea"/>
                <a:cs typeface="+mn-cs"/>
                <a:sym typeface="DIN Condensed"/>
              </a:defRPr>
            </a:lvl1pPr>
          </a:lstStyle>
          <a:p>
            <a:r>
              <a:t>/service_monitoring</a:t>
            </a:r>
          </a:p>
        </p:txBody>
      </p:sp>
      <p:sp>
        <p:nvSpPr>
          <p:cNvPr id="297" name="Shape 297"/>
          <p:cNvSpPr/>
          <p:nvPr/>
        </p:nvSpPr>
        <p:spPr>
          <a:xfrm>
            <a:off x="5444283" y="5174615"/>
            <a:ext cx="1949538" cy="552503"/>
          </a:xfrm>
          <a:prstGeom prst="rect">
            <a:avLst/>
          </a:prstGeom>
          <a:solidFill>
            <a:schemeClr val="accent3"/>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400">
                <a:solidFill>
                  <a:srgbClr val="000000"/>
                </a:solidFill>
                <a:latin typeface="+mn-lt"/>
                <a:ea typeface="+mn-ea"/>
                <a:cs typeface="+mn-cs"/>
                <a:sym typeface="DIN Condensed"/>
              </a:defRPr>
            </a:lvl1pPr>
          </a:lstStyle>
          <a:p>
            <a:r>
              <a:t>/service_migration</a:t>
            </a:r>
          </a:p>
        </p:txBody>
      </p:sp>
      <p:sp>
        <p:nvSpPr>
          <p:cNvPr id="298" name="Shape 298"/>
          <p:cNvSpPr/>
          <p:nvPr/>
        </p:nvSpPr>
        <p:spPr>
          <a:xfrm>
            <a:off x="4236579" y="7721017"/>
            <a:ext cx="1316946" cy="552502"/>
          </a:xfrm>
          <a:prstGeom prst="rect">
            <a:avLst/>
          </a:prstGeom>
          <a:solidFill>
            <a:schemeClr val="accent3"/>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400">
                <a:solidFill>
                  <a:srgbClr val="000000"/>
                </a:solidFill>
                <a:latin typeface="+mn-lt"/>
                <a:ea typeface="+mn-ea"/>
                <a:cs typeface="+mn-cs"/>
                <a:sym typeface="DIN Condensed"/>
              </a:defRPr>
            </a:lvl1pPr>
          </a:lstStyle>
          <a:p>
            <a:r>
              <a:t>/&lt;seg_id&gt;</a:t>
            </a:r>
          </a:p>
        </p:txBody>
      </p:sp>
      <p:sp>
        <p:nvSpPr>
          <p:cNvPr id="299" name="Shape 299"/>
          <p:cNvSpPr/>
          <p:nvPr/>
        </p:nvSpPr>
        <p:spPr>
          <a:xfrm>
            <a:off x="4445155" y="6536716"/>
            <a:ext cx="899794" cy="552503"/>
          </a:xfrm>
          <a:prstGeom prst="rect">
            <a:avLst/>
          </a:prstGeom>
          <a:solidFill>
            <a:schemeClr val="accent3"/>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400">
                <a:solidFill>
                  <a:srgbClr val="000000"/>
                </a:solidFill>
                <a:latin typeface="+mn-lt"/>
                <a:ea typeface="+mn-ea"/>
                <a:cs typeface="+mn-cs"/>
                <a:sym typeface="DIN Condensed"/>
              </a:defRPr>
            </a:lvl1pPr>
          </a:lstStyle>
          <a:p>
            <a:r>
              <a:t>/push</a:t>
            </a:r>
          </a:p>
        </p:txBody>
      </p:sp>
      <p:sp>
        <p:nvSpPr>
          <p:cNvPr id="300" name="Shape 300"/>
          <p:cNvSpPr/>
          <p:nvPr/>
        </p:nvSpPr>
        <p:spPr>
          <a:xfrm>
            <a:off x="3920283" y="8905317"/>
            <a:ext cx="1949538" cy="552503"/>
          </a:xfrm>
          <a:prstGeom prst="rect">
            <a:avLst/>
          </a:prstGeom>
          <a:solidFill>
            <a:schemeClr val="accent3"/>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400">
                <a:solidFill>
                  <a:srgbClr val="000000"/>
                </a:solidFill>
                <a:latin typeface="+mn-lt"/>
                <a:ea typeface="+mn-ea"/>
                <a:cs typeface="+mn-cs"/>
                <a:sym typeface="DIN Condensed"/>
              </a:defRPr>
            </a:lvl1pPr>
          </a:lstStyle>
          <a:p>
            <a:r>
              <a:t>/&lt;service_name&gt;</a:t>
            </a:r>
          </a:p>
        </p:txBody>
      </p:sp>
      <p:sp>
        <p:nvSpPr>
          <p:cNvPr id="301" name="Shape 301"/>
          <p:cNvSpPr/>
          <p:nvPr/>
        </p:nvSpPr>
        <p:spPr>
          <a:xfrm>
            <a:off x="11106268" y="6536716"/>
            <a:ext cx="1316946" cy="552503"/>
          </a:xfrm>
          <a:prstGeom prst="rect">
            <a:avLst/>
          </a:prstGeom>
          <a:solidFill>
            <a:schemeClr val="accent3"/>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400">
                <a:solidFill>
                  <a:srgbClr val="000000"/>
                </a:solidFill>
                <a:latin typeface="+mn-lt"/>
                <a:ea typeface="+mn-ea"/>
                <a:cs typeface="+mn-cs"/>
                <a:sym typeface="DIN Condensed"/>
              </a:defRPr>
            </a:lvl1pPr>
          </a:lstStyle>
          <a:p>
            <a:r>
              <a:t>/&lt;seg_id&gt;</a:t>
            </a:r>
          </a:p>
        </p:txBody>
      </p:sp>
      <p:sp>
        <p:nvSpPr>
          <p:cNvPr id="302" name="Shape 302"/>
          <p:cNvSpPr/>
          <p:nvPr/>
        </p:nvSpPr>
        <p:spPr>
          <a:xfrm>
            <a:off x="6831740" y="6536716"/>
            <a:ext cx="1949537" cy="552503"/>
          </a:xfrm>
          <a:prstGeom prst="rect">
            <a:avLst/>
          </a:prstGeom>
          <a:solidFill>
            <a:schemeClr val="accent3"/>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400">
                <a:solidFill>
                  <a:srgbClr val="000000"/>
                </a:solidFill>
                <a:latin typeface="+mn-lt"/>
                <a:ea typeface="+mn-ea"/>
                <a:cs typeface="+mn-cs"/>
                <a:sym typeface="DIN Condensed"/>
              </a:defRPr>
            </a:lvl1pPr>
          </a:lstStyle>
          <a:p>
            <a:r>
              <a:t>/&lt;service_name&gt;</a:t>
            </a:r>
          </a:p>
        </p:txBody>
      </p:sp>
      <p:cxnSp>
        <p:nvCxnSpPr>
          <p:cNvPr id="303" name="Connector 303"/>
          <p:cNvCxnSpPr>
            <a:stCxn id="296" idx="0"/>
            <a:endCxn id="295" idx="0"/>
          </p:cNvCxnSpPr>
          <p:nvPr/>
        </p:nvCxnSpPr>
        <p:spPr>
          <a:xfrm flipH="1" flipV="1">
            <a:off x="9346098" y="4083275"/>
            <a:ext cx="2418644" cy="1367592"/>
          </a:xfrm>
          <a:prstGeom prst="straightConnector1">
            <a:avLst/>
          </a:prstGeom>
          <a:ln w="38100">
            <a:solidFill>
              <a:srgbClr val="A6AAA9"/>
            </a:solidFill>
            <a:miter lim="400000"/>
            <a:headEnd type="arrow"/>
          </a:ln>
        </p:spPr>
      </p:cxnSp>
      <p:cxnSp>
        <p:nvCxnSpPr>
          <p:cNvPr id="304" name="Connector 304"/>
          <p:cNvCxnSpPr>
            <a:stCxn id="295" idx="0"/>
            <a:endCxn id="297" idx="0"/>
          </p:cNvCxnSpPr>
          <p:nvPr/>
        </p:nvCxnSpPr>
        <p:spPr>
          <a:xfrm flipH="1">
            <a:off x="6419051" y="4083275"/>
            <a:ext cx="2927048" cy="1367592"/>
          </a:xfrm>
          <a:prstGeom prst="straightConnector1">
            <a:avLst/>
          </a:prstGeom>
          <a:ln w="38100">
            <a:solidFill>
              <a:srgbClr val="A6AAA9"/>
            </a:solidFill>
            <a:miter lim="400000"/>
            <a:tailEnd type="arrow"/>
          </a:ln>
        </p:spPr>
      </p:cxnSp>
      <p:cxnSp>
        <p:nvCxnSpPr>
          <p:cNvPr id="305" name="Connector 305"/>
          <p:cNvCxnSpPr>
            <a:stCxn id="299" idx="0"/>
            <a:endCxn id="297" idx="0"/>
          </p:cNvCxnSpPr>
          <p:nvPr/>
        </p:nvCxnSpPr>
        <p:spPr>
          <a:xfrm flipV="1">
            <a:off x="4895051" y="5450866"/>
            <a:ext cx="1524001" cy="1362102"/>
          </a:xfrm>
          <a:prstGeom prst="straightConnector1">
            <a:avLst/>
          </a:prstGeom>
          <a:ln w="38100">
            <a:solidFill>
              <a:srgbClr val="A6AAA9"/>
            </a:solidFill>
            <a:miter lim="400000"/>
            <a:headEnd type="arrow"/>
          </a:ln>
        </p:spPr>
      </p:cxnSp>
      <p:cxnSp>
        <p:nvCxnSpPr>
          <p:cNvPr id="306" name="Connector 306"/>
          <p:cNvCxnSpPr>
            <a:stCxn id="297" idx="0"/>
            <a:endCxn id="302" idx="0"/>
          </p:cNvCxnSpPr>
          <p:nvPr/>
        </p:nvCxnSpPr>
        <p:spPr>
          <a:xfrm>
            <a:off x="6419051" y="5450866"/>
            <a:ext cx="1387458" cy="1362102"/>
          </a:xfrm>
          <a:prstGeom prst="straightConnector1">
            <a:avLst/>
          </a:prstGeom>
          <a:ln w="38100">
            <a:solidFill>
              <a:srgbClr val="A6AAA9"/>
            </a:solidFill>
            <a:miter lim="400000"/>
            <a:tailEnd type="arrow"/>
          </a:ln>
        </p:spPr>
      </p:cxnSp>
      <p:cxnSp>
        <p:nvCxnSpPr>
          <p:cNvPr id="307" name="Connector 307"/>
          <p:cNvCxnSpPr>
            <a:stCxn id="301" idx="0"/>
            <a:endCxn id="296" idx="0"/>
          </p:cNvCxnSpPr>
          <p:nvPr/>
        </p:nvCxnSpPr>
        <p:spPr>
          <a:xfrm flipV="1">
            <a:off x="11764741" y="5450866"/>
            <a:ext cx="1" cy="1362102"/>
          </a:xfrm>
          <a:prstGeom prst="straightConnector1">
            <a:avLst/>
          </a:prstGeom>
          <a:ln w="38100">
            <a:solidFill>
              <a:srgbClr val="A6AAA9"/>
            </a:solidFill>
            <a:miter lim="400000"/>
            <a:headEnd type="arrow"/>
          </a:ln>
        </p:spPr>
      </p:cxnSp>
      <p:cxnSp>
        <p:nvCxnSpPr>
          <p:cNvPr id="308" name="Connector 308"/>
          <p:cNvCxnSpPr>
            <a:stCxn id="298" idx="0"/>
            <a:endCxn id="299" idx="0"/>
          </p:cNvCxnSpPr>
          <p:nvPr/>
        </p:nvCxnSpPr>
        <p:spPr>
          <a:xfrm flipH="1" flipV="1">
            <a:off x="4895051" y="6812967"/>
            <a:ext cx="1" cy="1184301"/>
          </a:xfrm>
          <a:prstGeom prst="straightConnector1">
            <a:avLst/>
          </a:prstGeom>
          <a:ln w="38100">
            <a:solidFill>
              <a:srgbClr val="A6AAA9"/>
            </a:solidFill>
            <a:miter lim="400000"/>
            <a:headEnd type="arrow"/>
          </a:ln>
        </p:spPr>
      </p:cxnSp>
      <p:cxnSp>
        <p:nvCxnSpPr>
          <p:cNvPr id="309" name="Connector 309"/>
          <p:cNvCxnSpPr>
            <a:stCxn id="300" idx="0"/>
            <a:endCxn id="298" idx="0"/>
          </p:cNvCxnSpPr>
          <p:nvPr/>
        </p:nvCxnSpPr>
        <p:spPr>
          <a:xfrm flipH="1" flipV="1">
            <a:off x="4895051" y="7997267"/>
            <a:ext cx="1" cy="1184302"/>
          </a:xfrm>
          <a:prstGeom prst="straightConnector1">
            <a:avLst/>
          </a:prstGeom>
          <a:ln w="38100">
            <a:solidFill>
              <a:srgbClr val="A6AAA9"/>
            </a:solidFill>
            <a:miter lim="400000"/>
            <a:headEnd type="arrow"/>
          </a:ln>
        </p:spPr>
      </p:cxnSp>
      <p:sp>
        <p:nvSpPr>
          <p:cNvPr id="310" name="Shape 310"/>
          <p:cNvSpPr/>
          <p:nvPr/>
        </p:nvSpPr>
        <p:spPr>
          <a:xfrm>
            <a:off x="6721551" y="3878804"/>
            <a:ext cx="1510894" cy="40894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a:lnSpc>
                <a:spcPct val="80000"/>
              </a:lnSpc>
              <a:spcBef>
                <a:spcPts val="0"/>
              </a:spcBef>
              <a:defRPr sz="2400">
                <a:solidFill>
                  <a:srgbClr val="232323"/>
                </a:solidFill>
                <a:latin typeface="+mn-lt"/>
                <a:ea typeface="+mn-ea"/>
                <a:cs typeface="+mn-cs"/>
                <a:sym typeface="DIN Condensed"/>
              </a:defRPr>
            </a:lvl1pPr>
          </a:lstStyle>
          <a:p>
            <a:r>
              <a:t>&lt;root-prefix&gt;</a:t>
            </a:r>
          </a:p>
        </p:txBody>
      </p:sp>
      <p:sp>
        <p:nvSpPr>
          <p:cNvPr id="311" name="Shape 311"/>
          <p:cNvSpPr/>
          <p:nvPr/>
        </p:nvSpPr>
        <p:spPr>
          <a:xfrm>
            <a:off x="3820159" y="5246396"/>
            <a:ext cx="1370077" cy="40894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a:lnSpc>
                <a:spcPct val="80000"/>
              </a:lnSpc>
              <a:spcBef>
                <a:spcPts val="0"/>
              </a:spcBef>
              <a:defRPr sz="2400">
                <a:solidFill>
                  <a:srgbClr val="232323"/>
                </a:solidFill>
                <a:latin typeface="+mn-lt"/>
                <a:ea typeface="+mn-ea"/>
                <a:cs typeface="+mn-cs"/>
                <a:sym typeface="DIN Condensed"/>
              </a:defRPr>
            </a:lvl1pPr>
          </a:lstStyle>
          <a:p>
            <a:r>
              <a:t>&lt;operation&gt;</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 name="Shape 313"/>
          <p:cNvSpPr/>
          <p:nvPr/>
        </p:nvSpPr>
        <p:spPr>
          <a:xfrm>
            <a:off x="7003378" y="1582273"/>
            <a:ext cx="1199317" cy="824572"/>
          </a:xfrm>
          <a:prstGeom prst="roundRect">
            <a:avLst>
              <a:gd name="adj" fmla="val 23103"/>
            </a:avLst>
          </a:prstGeom>
          <a:solidFill>
            <a:schemeClr val="accent1">
              <a:hueOff val="-84091"/>
              <a:satOff val="15316"/>
              <a:lumOff val="24313"/>
            </a:schemeClr>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200">
                <a:solidFill>
                  <a:srgbClr val="FFFFFF"/>
                </a:solidFill>
                <a:latin typeface="+mn-lt"/>
                <a:ea typeface="+mn-ea"/>
                <a:cs typeface="+mn-cs"/>
                <a:sym typeface="DIN Condensed"/>
              </a:defRPr>
            </a:lvl1pPr>
          </a:lstStyle>
          <a:p>
            <a:r>
              <a:t>Repository</a:t>
            </a:r>
          </a:p>
        </p:txBody>
      </p:sp>
      <p:sp>
        <p:nvSpPr>
          <p:cNvPr id="314" name="Shape 314"/>
          <p:cNvSpPr>
            <a:spLocks noGrp="1"/>
          </p:cNvSpPr>
          <p:nvPr>
            <p:ph type="title"/>
          </p:nvPr>
        </p:nvSpPr>
        <p:spPr>
          <a:prstGeom prst="rect">
            <a:avLst/>
          </a:prstGeom>
        </p:spPr>
        <p:txBody>
          <a:bodyPr/>
          <a:lstStyle>
            <a:lvl1pPr defTabSz="467359">
              <a:spcBef>
                <a:spcPts val="2200"/>
              </a:spcBef>
              <a:defRPr sz="4800"/>
            </a:lvl1pPr>
          </a:lstStyle>
          <a:p>
            <a:r>
              <a:t>An example of Service Migration scenario </a:t>
            </a:r>
          </a:p>
        </p:txBody>
      </p:sp>
      <p:grpSp>
        <p:nvGrpSpPr>
          <p:cNvPr id="317" name="Group 317"/>
          <p:cNvGrpSpPr/>
          <p:nvPr/>
        </p:nvGrpSpPr>
        <p:grpSpPr>
          <a:xfrm>
            <a:off x="1242260" y="4448900"/>
            <a:ext cx="1199317" cy="973683"/>
            <a:chOff x="0" y="0"/>
            <a:chExt cx="1199316" cy="973682"/>
          </a:xfrm>
        </p:grpSpPr>
        <p:pic>
          <p:nvPicPr>
            <p:cNvPr id="315" name="pasted-image.tiff"/>
            <p:cNvPicPr>
              <a:picLocks noChangeAspect="1"/>
            </p:cNvPicPr>
            <p:nvPr/>
          </p:nvPicPr>
          <p:blipFill>
            <a:blip r:embed="rId2">
              <a:extLst/>
            </a:blip>
            <a:stretch>
              <a:fillRect/>
            </a:stretch>
          </p:blipFill>
          <p:spPr>
            <a:xfrm>
              <a:off x="0" y="224109"/>
              <a:ext cx="1199317" cy="749574"/>
            </a:xfrm>
            <a:prstGeom prst="rect">
              <a:avLst/>
            </a:prstGeom>
            <a:ln w="12700" cap="flat">
              <a:noFill/>
              <a:miter lim="400000"/>
            </a:ln>
            <a:effectLst/>
          </p:spPr>
        </p:pic>
        <p:pic>
          <p:nvPicPr>
            <p:cNvPr id="316" name="pasted-image.tiff"/>
            <p:cNvPicPr>
              <a:picLocks noChangeAspect="1"/>
            </p:cNvPicPr>
            <p:nvPr/>
          </p:nvPicPr>
          <p:blipFill>
            <a:blip r:embed="rId3">
              <a:extLst/>
            </a:blip>
            <a:stretch>
              <a:fillRect/>
            </a:stretch>
          </p:blipFill>
          <p:spPr>
            <a:xfrm>
              <a:off x="411538" y="0"/>
              <a:ext cx="537104" cy="674796"/>
            </a:xfrm>
            <a:prstGeom prst="rect">
              <a:avLst/>
            </a:prstGeom>
            <a:ln w="12700" cap="flat">
              <a:noFill/>
              <a:miter lim="400000"/>
            </a:ln>
            <a:effectLst/>
          </p:spPr>
        </p:pic>
      </p:grpSp>
      <p:sp>
        <p:nvSpPr>
          <p:cNvPr id="318" name="Shape 318"/>
          <p:cNvSpPr/>
          <p:nvPr/>
        </p:nvSpPr>
        <p:spPr>
          <a:xfrm>
            <a:off x="1071597" y="5381364"/>
            <a:ext cx="641097" cy="355602"/>
          </a:xfrm>
          <a:prstGeom prst="rect">
            <a:avLst/>
          </a:prstGeom>
          <a:solidFill>
            <a:schemeClr val="accent4"/>
          </a:solidFill>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a:lnSpc>
                <a:spcPct val="80000"/>
              </a:lnSpc>
              <a:spcBef>
                <a:spcPts val="0"/>
              </a:spcBef>
              <a:defRPr cap="all">
                <a:solidFill>
                  <a:srgbClr val="232323"/>
                </a:solidFill>
                <a:latin typeface="+mn-lt"/>
                <a:ea typeface="+mn-ea"/>
                <a:cs typeface="+mn-cs"/>
                <a:sym typeface="DIN Condensed"/>
              </a:defRPr>
            </a:lvl1pPr>
          </a:lstStyle>
          <a:p>
            <a:r>
              <a:t>SEG_1</a:t>
            </a:r>
          </a:p>
        </p:txBody>
      </p:sp>
      <p:grpSp>
        <p:nvGrpSpPr>
          <p:cNvPr id="321" name="Group 321"/>
          <p:cNvGrpSpPr/>
          <p:nvPr/>
        </p:nvGrpSpPr>
        <p:grpSpPr>
          <a:xfrm>
            <a:off x="5126016" y="4448900"/>
            <a:ext cx="1199317" cy="973683"/>
            <a:chOff x="0" y="0"/>
            <a:chExt cx="1199316" cy="973682"/>
          </a:xfrm>
        </p:grpSpPr>
        <p:pic>
          <p:nvPicPr>
            <p:cNvPr id="319" name="pasted-image.tiff"/>
            <p:cNvPicPr>
              <a:picLocks noChangeAspect="1"/>
            </p:cNvPicPr>
            <p:nvPr/>
          </p:nvPicPr>
          <p:blipFill>
            <a:blip r:embed="rId2">
              <a:extLst/>
            </a:blip>
            <a:stretch>
              <a:fillRect/>
            </a:stretch>
          </p:blipFill>
          <p:spPr>
            <a:xfrm>
              <a:off x="0" y="224109"/>
              <a:ext cx="1199317" cy="749574"/>
            </a:xfrm>
            <a:prstGeom prst="rect">
              <a:avLst/>
            </a:prstGeom>
            <a:ln w="12700" cap="flat">
              <a:noFill/>
              <a:miter lim="400000"/>
            </a:ln>
            <a:effectLst/>
          </p:spPr>
        </p:pic>
        <p:pic>
          <p:nvPicPr>
            <p:cNvPr id="320" name="pasted-image.tiff"/>
            <p:cNvPicPr>
              <a:picLocks noChangeAspect="1"/>
            </p:cNvPicPr>
            <p:nvPr/>
          </p:nvPicPr>
          <p:blipFill>
            <a:blip r:embed="rId3">
              <a:extLst/>
            </a:blip>
            <a:stretch>
              <a:fillRect/>
            </a:stretch>
          </p:blipFill>
          <p:spPr>
            <a:xfrm>
              <a:off x="411538" y="0"/>
              <a:ext cx="537104" cy="674796"/>
            </a:xfrm>
            <a:prstGeom prst="rect">
              <a:avLst/>
            </a:prstGeom>
            <a:ln w="12700" cap="flat">
              <a:noFill/>
              <a:miter lim="400000"/>
            </a:ln>
            <a:effectLst/>
          </p:spPr>
        </p:pic>
      </p:grpSp>
      <p:sp>
        <p:nvSpPr>
          <p:cNvPr id="322" name="Shape 322"/>
          <p:cNvSpPr/>
          <p:nvPr/>
        </p:nvSpPr>
        <p:spPr>
          <a:xfrm>
            <a:off x="4929935" y="5381364"/>
            <a:ext cx="641097" cy="355602"/>
          </a:xfrm>
          <a:prstGeom prst="rect">
            <a:avLst/>
          </a:prstGeom>
          <a:solidFill>
            <a:schemeClr val="accent4"/>
          </a:solidFill>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a:lnSpc>
                <a:spcPct val="80000"/>
              </a:lnSpc>
              <a:spcBef>
                <a:spcPts val="0"/>
              </a:spcBef>
              <a:defRPr cap="all">
                <a:solidFill>
                  <a:srgbClr val="232323"/>
                </a:solidFill>
                <a:latin typeface="+mn-lt"/>
                <a:ea typeface="+mn-ea"/>
                <a:cs typeface="+mn-cs"/>
                <a:sym typeface="DIN Condensed"/>
              </a:defRPr>
            </a:lvl1pPr>
          </a:lstStyle>
          <a:p>
            <a:r>
              <a:t>SEG_2</a:t>
            </a:r>
          </a:p>
        </p:txBody>
      </p:sp>
      <p:grpSp>
        <p:nvGrpSpPr>
          <p:cNvPr id="325" name="Group 325"/>
          <p:cNvGrpSpPr/>
          <p:nvPr/>
        </p:nvGrpSpPr>
        <p:grpSpPr>
          <a:xfrm>
            <a:off x="1163334" y="6851663"/>
            <a:ext cx="1199317" cy="973684"/>
            <a:chOff x="0" y="0"/>
            <a:chExt cx="1199316" cy="973682"/>
          </a:xfrm>
        </p:grpSpPr>
        <p:pic>
          <p:nvPicPr>
            <p:cNvPr id="323" name="pasted-image.tiff"/>
            <p:cNvPicPr>
              <a:picLocks noChangeAspect="1"/>
            </p:cNvPicPr>
            <p:nvPr/>
          </p:nvPicPr>
          <p:blipFill>
            <a:blip r:embed="rId2">
              <a:extLst/>
            </a:blip>
            <a:stretch>
              <a:fillRect/>
            </a:stretch>
          </p:blipFill>
          <p:spPr>
            <a:xfrm>
              <a:off x="0" y="224109"/>
              <a:ext cx="1199317" cy="749574"/>
            </a:xfrm>
            <a:prstGeom prst="rect">
              <a:avLst/>
            </a:prstGeom>
            <a:ln w="12700" cap="flat">
              <a:noFill/>
              <a:miter lim="400000"/>
            </a:ln>
            <a:effectLst/>
          </p:spPr>
        </p:pic>
        <p:pic>
          <p:nvPicPr>
            <p:cNvPr id="324" name="pasted-image.tiff"/>
            <p:cNvPicPr>
              <a:picLocks noChangeAspect="1"/>
            </p:cNvPicPr>
            <p:nvPr/>
          </p:nvPicPr>
          <p:blipFill>
            <a:blip r:embed="rId3">
              <a:extLst/>
            </a:blip>
            <a:stretch>
              <a:fillRect/>
            </a:stretch>
          </p:blipFill>
          <p:spPr>
            <a:xfrm>
              <a:off x="411538" y="0"/>
              <a:ext cx="537104" cy="674796"/>
            </a:xfrm>
            <a:prstGeom prst="rect">
              <a:avLst/>
            </a:prstGeom>
            <a:ln w="12700" cap="flat">
              <a:noFill/>
              <a:miter lim="400000"/>
            </a:ln>
            <a:effectLst/>
          </p:spPr>
        </p:pic>
      </p:grpSp>
      <p:sp>
        <p:nvSpPr>
          <p:cNvPr id="326" name="Shape 326"/>
          <p:cNvSpPr/>
          <p:nvPr/>
        </p:nvSpPr>
        <p:spPr>
          <a:xfrm>
            <a:off x="969997" y="7765559"/>
            <a:ext cx="641097" cy="355602"/>
          </a:xfrm>
          <a:prstGeom prst="rect">
            <a:avLst/>
          </a:prstGeom>
          <a:solidFill>
            <a:schemeClr val="accent4"/>
          </a:solidFill>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a:lnSpc>
                <a:spcPct val="80000"/>
              </a:lnSpc>
              <a:spcBef>
                <a:spcPts val="0"/>
              </a:spcBef>
              <a:defRPr cap="all">
                <a:solidFill>
                  <a:srgbClr val="232323"/>
                </a:solidFill>
                <a:latin typeface="+mn-lt"/>
                <a:ea typeface="+mn-ea"/>
                <a:cs typeface="+mn-cs"/>
                <a:sym typeface="DIN Condensed"/>
              </a:defRPr>
            </a:lvl1pPr>
          </a:lstStyle>
          <a:p>
            <a:r>
              <a:t>SEG_3</a:t>
            </a:r>
          </a:p>
        </p:txBody>
      </p:sp>
      <p:grpSp>
        <p:nvGrpSpPr>
          <p:cNvPr id="329" name="Group 329"/>
          <p:cNvGrpSpPr/>
          <p:nvPr/>
        </p:nvGrpSpPr>
        <p:grpSpPr>
          <a:xfrm>
            <a:off x="5190935" y="6843484"/>
            <a:ext cx="1199317" cy="973683"/>
            <a:chOff x="0" y="0"/>
            <a:chExt cx="1199316" cy="973682"/>
          </a:xfrm>
        </p:grpSpPr>
        <p:pic>
          <p:nvPicPr>
            <p:cNvPr id="327" name="pasted-image.tiff"/>
            <p:cNvPicPr>
              <a:picLocks noChangeAspect="1"/>
            </p:cNvPicPr>
            <p:nvPr/>
          </p:nvPicPr>
          <p:blipFill>
            <a:blip r:embed="rId2">
              <a:extLst/>
            </a:blip>
            <a:stretch>
              <a:fillRect/>
            </a:stretch>
          </p:blipFill>
          <p:spPr>
            <a:xfrm>
              <a:off x="0" y="224109"/>
              <a:ext cx="1199317" cy="749574"/>
            </a:xfrm>
            <a:prstGeom prst="rect">
              <a:avLst/>
            </a:prstGeom>
            <a:ln w="12700" cap="flat">
              <a:noFill/>
              <a:miter lim="400000"/>
            </a:ln>
            <a:effectLst/>
          </p:spPr>
        </p:pic>
        <p:pic>
          <p:nvPicPr>
            <p:cNvPr id="328" name="pasted-image.tiff"/>
            <p:cNvPicPr>
              <a:picLocks noChangeAspect="1"/>
            </p:cNvPicPr>
            <p:nvPr/>
          </p:nvPicPr>
          <p:blipFill>
            <a:blip r:embed="rId3">
              <a:extLst/>
            </a:blip>
            <a:stretch>
              <a:fillRect/>
            </a:stretch>
          </p:blipFill>
          <p:spPr>
            <a:xfrm>
              <a:off x="411538" y="0"/>
              <a:ext cx="537104" cy="674796"/>
            </a:xfrm>
            <a:prstGeom prst="rect">
              <a:avLst/>
            </a:prstGeom>
            <a:ln w="12700" cap="flat">
              <a:noFill/>
              <a:miter lim="400000"/>
            </a:ln>
            <a:effectLst/>
          </p:spPr>
        </p:pic>
      </p:grpSp>
      <p:sp>
        <p:nvSpPr>
          <p:cNvPr id="330" name="Shape 330"/>
          <p:cNvSpPr/>
          <p:nvPr/>
        </p:nvSpPr>
        <p:spPr>
          <a:xfrm>
            <a:off x="4929935" y="7765559"/>
            <a:ext cx="641097" cy="355602"/>
          </a:xfrm>
          <a:prstGeom prst="rect">
            <a:avLst/>
          </a:prstGeom>
          <a:solidFill>
            <a:schemeClr val="accent4"/>
          </a:solidFill>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a:lnSpc>
                <a:spcPct val="80000"/>
              </a:lnSpc>
              <a:spcBef>
                <a:spcPts val="0"/>
              </a:spcBef>
              <a:defRPr cap="all">
                <a:solidFill>
                  <a:srgbClr val="232323"/>
                </a:solidFill>
                <a:latin typeface="+mn-lt"/>
                <a:ea typeface="+mn-ea"/>
                <a:cs typeface="+mn-cs"/>
                <a:sym typeface="DIN Condensed"/>
              </a:defRPr>
            </a:lvl1pPr>
          </a:lstStyle>
          <a:p>
            <a:r>
              <a:t>SEG_4</a:t>
            </a:r>
          </a:p>
        </p:txBody>
      </p:sp>
      <p:sp>
        <p:nvSpPr>
          <p:cNvPr id="331" name="Shape 331"/>
          <p:cNvSpPr/>
          <p:nvPr/>
        </p:nvSpPr>
        <p:spPr>
          <a:xfrm>
            <a:off x="2891779" y="2228014"/>
            <a:ext cx="2005224" cy="824571"/>
          </a:xfrm>
          <a:prstGeom prst="roundRect">
            <a:avLst>
              <a:gd name="adj" fmla="val 23103"/>
            </a:avLst>
          </a:prstGeom>
          <a:blipFill>
            <a:blip r:embed="rId4"/>
          </a:blip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800" cap="all">
                <a:solidFill>
                  <a:srgbClr val="FFFFFF"/>
                </a:solidFill>
                <a:latin typeface="+mn-lt"/>
                <a:ea typeface="+mn-ea"/>
                <a:cs typeface="+mn-cs"/>
                <a:sym typeface="DIN Condensed"/>
              </a:defRPr>
            </a:lvl1pPr>
          </a:lstStyle>
          <a:p>
            <a:r>
              <a:t>Gateway</a:t>
            </a:r>
          </a:p>
        </p:txBody>
      </p:sp>
      <p:sp>
        <p:nvSpPr>
          <p:cNvPr id="332" name="Shape 332"/>
          <p:cNvSpPr/>
          <p:nvPr/>
        </p:nvSpPr>
        <p:spPr>
          <a:xfrm>
            <a:off x="7471778" y="2228014"/>
            <a:ext cx="1661808" cy="824571"/>
          </a:xfrm>
          <a:prstGeom prst="roundRect">
            <a:avLst>
              <a:gd name="adj" fmla="val 23103"/>
            </a:avLst>
          </a:prstGeom>
          <a:solidFill>
            <a:schemeClr val="accent1"/>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800">
                <a:solidFill>
                  <a:srgbClr val="FFFFFF"/>
                </a:solidFill>
                <a:latin typeface="+mn-lt"/>
                <a:ea typeface="+mn-ea"/>
                <a:cs typeface="+mn-cs"/>
                <a:sym typeface="DIN Condensed"/>
              </a:defRPr>
            </a:lvl1pPr>
          </a:lstStyle>
          <a:p>
            <a:r>
              <a:t>Service Controller</a:t>
            </a:r>
          </a:p>
        </p:txBody>
      </p:sp>
      <p:sp>
        <p:nvSpPr>
          <p:cNvPr id="333" name="Shape 333"/>
          <p:cNvSpPr/>
          <p:nvPr/>
        </p:nvSpPr>
        <p:spPr>
          <a:xfrm>
            <a:off x="10769875" y="2228014"/>
            <a:ext cx="1661809" cy="824571"/>
          </a:xfrm>
          <a:prstGeom prst="roundRect">
            <a:avLst>
              <a:gd name="adj" fmla="val 23103"/>
            </a:avLst>
          </a:prstGeom>
          <a:solidFill>
            <a:schemeClr val="accent3"/>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800">
                <a:solidFill>
                  <a:srgbClr val="FFFFFF"/>
                </a:solidFill>
                <a:latin typeface="+mn-lt"/>
                <a:ea typeface="+mn-ea"/>
                <a:cs typeface="+mn-cs"/>
                <a:sym typeface="DIN Condensed"/>
              </a:defRPr>
            </a:lvl1pPr>
          </a:lstStyle>
          <a:p>
            <a:r>
              <a:t>Service Provider</a:t>
            </a:r>
          </a:p>
        </p:txBody>
      </p:sp>
      <p:sp>
        <p:nvSpPr>
          <p:cNvPr id="334" name="Shape 334"/>
          <p:cNvSpPr/>
          <p:nvPr/>
        </p:nvSpPr>
        <p:spPr>
          <a:xfrm>
            <a:off x="11894634" y="1824864"/>
            <a:ext cx="750368" cy="339390"/>
          </a:xfrm>
          <a:prstGeom prst="roundRect">
            <a:avLst>
              <a:gd name="adj" fmla="val 50000"/>
            </a:avLst>
          </a:prstGeom>
          <a:solidFill>
            <a:schemeClr val="accent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1800" cap="all">
                <a:solidFill>
                  <a:srgbClr val="FFFFFF"/>
                </a:solidFill>
                <a:latin typeface="+mn-lt"/>
                <a:ea typeface="+mn-ea"/>
                <a:cs typeface="+mn-cs"/>
                <a:sym typeface="DIN Condensed"/>
              </a:defRPr>
            </a:lvl1pPr>
          </a:lstStyle>
          <a:p>
            <a:r>
              <a:t>Web</a:t>
            </a:r>
          </a:p>
        </p:txBody>
      </p:sp>
      <p:sp>
        <p:nvSpPr>
          <p:cNvPr id="335" name="Shape 335"/>
          <p:cNvSpPr/>
          <p:nvPr/>
        </p:nvSpPr>
        <p:spPr>
          <a:xfrm>
            <a:off x="7927499" y="1420528"/>
            <a:ext cx="750367" cy="339391"/>
          </a:xfrm>
          <a:prstGeom prst="roundRect">
            <a:avLst>
              <a:gd name="adj" fmla="val 50000"/>
            </a:avLst>
          </a:prstGeom>
          <a:solidFill>
            <a:schemeClr val="accent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1800" cap="all">
                <a:solidFill>
                  <a:srgbClr val="FFFFFF"/>
                </a:solidFill>
                <a:latin typeface="+mn-lt"/>
                <a:ea typeface="+mn-ea"/>
                <a:cs typeface="+mn-cs"/>
                <a:sym typeface="DIN Condensed"/>
              </a:defRPr>
            </a:lvl1pPr>
          </a:lstStyle>
          <a:p>
            <a:r>
              <a:t>Web</a:t>
            </a:r>
          </a:p>
        </p:txBody>
      </p:sp>
      <p:sp>
        <p:nvSpPr>
          <p:cNvPr id="336" name="Shape 336"/>
          <p:cNvSpPr/>
          <p:nvPr/>
        </p:nvSpPr>
        <p:spPr>
          <a:xfrm flipH="1" flipV="1">
            <a:off x="9154049" y="2640299"/>
            <a:ext cx="1595363" cy="1"/>
          </a:xfrm>
          <a:prstGeom prst="line">
            <a:avLst/>
          </a:prstGeom>
          <a:ln w="38100">
            <a:solidFill>
              <a:srgbClr val="A6AAA9">
                <a:alpha val="50234"/>
              </a:srgbClr>
            </a:solidFill>
            <a:miter lim="400000"/>
            <a:tailEnd type="triangle"/>
          </a:ln>
        </p:spPr>
        <p:txBody>
          <a:bodyPr lIns="50800" tIns="50800" rIns="50800" bIns="50800" anchor="ctr"/>
          <a:lstStyle/>
          <a:p>
            <a:pPr algn="ctr">
              <a:lnSpc>
                <a:spcPct val="80000"/>
              </a:lnSpc>
              <a:spcBef>
                <a:spcPts val="0"/>
              </a:spcBef>
              <a:defRPr sz="2800" cap="all">
                <a:latin typeface="+mn-lt"/>
                <a:ea typeface="+mn-ea"/>
                <a:cs typeface="+mn-cs"/>
                <a:sym typeface="DIN Condensed"/>
              </a:defRPr>
            </a:pPr>
            <a:endParaRPr/>
          </a:p>
        </p:txBody>
      </p:sp>
      <p:sp>
        <p:nvSpPr>
          <p:cNvPr id="337" name="Shape 337"/>
          <p:cNvSpPr/>
          <p:nvPr/>
        </p:nvSpPr>
        <p:spPr>
          <a:xfrm>
            <a:off x="10464249" y="3163617"/>
            <a:ext cx="2273060" cy="838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61470" indent="-261470">
              <a:spcBef>
                <a:spcPts val="400"/>
              </a:spcBef>
              <a:buClr>
                <a:schemeClr val="accent1"/>
              </a:buClr>
              <a:buSzPct val="104999"/>
              <a:buFont typeface="Avenir Next"/>
              <a:buChar char="-"/>
            </a:pPr>
            <a:r>
              <a:t>Upload service </a:t>
            </a:r>
          </a:p>
          <a:p>
            <a:pPr marL="261470" indent="-261470">
              <a:spcBef>
                <a:spcPts val="400"/>
              </a:spcBef>
              <a:buClr>
                <a:schemeClr val="accent1"/>
              </a:buClr>
              <a:buSzPct val="104999"/>
              <a:buFont typeface="Avenir Next"/>
              <a:buChar char="-"/>
            </a:pPr>
            <a:r>
              <a:t>Specify QoS </a:t>
            </a:r>
          </a:p>
        </p:txBody>
      </p:sp>
      <p:sp>
        <p:nvSpPr>
          <p:cNvPr id="338" name="Shape 338"/>
          <p:cNvSpPr/>
          <p:nvPr/>
        </p:nvSpPr>
        <p:spPr>
          <a:xfrm>
            <a:off x="7201109" y="3163617"/>
            <a:ext cx="3143061" cy="1524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61470" indent="-261470">
              <a:spcBef>
                <a:spcPts val="400"/>
              </a:spcBef>
              <a:buClr>
                <a:schemeClr val="accent1"/>
              </a:buClr>
              <a:buSzPct val="104999"/>
              <a:buFont typeface="Avenir Next"/>
              <a:buChar char="-"/>
            </a:pPr>
            <a:r>
              <a:t>Monitor service/network usage </a:t>
            </a:r>
          </a:p>
          <a:p>
            <a:pPr marL="261470" indent="-261470">
              <a:spcBef>
                <a:spcPts val="400"/>
              </a:spcBef>
              <a:buClr>
                <a:schemeClr val="accent1"/>
              </a:buClr>
              <a:buSzPct val="104999"/>
              <a:buFont typeface="Avenir Next"/>
              <a:buChar char="-"/>
            </a:pPr>
            <a:r>
              <a:t>Make a decision where to migrate the service</a:t>
            </a:r>
          </a:p>
        </p:txBody>
      </p:sp>
      <p:cxnSp>
        <p:nvCxnSpPr>
          <p:cNvPr id="339" name="Connector 339"/>
          <p:cNvCxnSpPr>
            <a:stCxn id="331" idx="0"/>
            <a:endCxn id="332" idx="0"/>
          </p:cNvCxnSpPr>
          <p:nvPr/>
        </p:nvCxnSpPr>
        <p:spPr>
          <a:xfrm>
            <a:off x="3894391" y="2640299"/>
            <a:ext cx="4408292" cy="1"/>
          </a:xfrm>
          <a:prstGeom prst="straightConnector1">
            <a:avLst/>
          </a:prstGeom>
          <a:ln w="50800">
            <a:solidFill>
              <a:schemeClr val="accent3"/>
            </a:solidFill>
            <a:custDash>
              <a:ds d="200000" sp="200000"/>
            </a:custDash>
            <a:miter lim="400000"/>
          </a:ln>
        </p:spPr>
      </p:cxnSp>
      <p:sp>
        <p:nvSpPr>
          <p:cNvPr id="354" name="Shape 354"/>
          <p:cNvSpPr/>
          <p:nvPr/>
        </p:nvSpPr>
        <p:spPr>
          <a:xfrm>
            <a:off x="2094195" y="3052584"/>
            <a:ext cx="1431551" cy="16010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200" y="14400"/>
                  <a:pt x="14400" y="7200"/>
                  <a:pt x="21600" y="0"/>
                </a:cubicBezTo>
              </a:path>
            </a:pathLst>
          </a:custGeom>
          <a:ln w="50800">
            <a:solidFill>
              <a:schemeClr val="accent3"/>
            </a:solidFill>
            <a:custDash>
              <a:ds d="200000" sp="200000"/>
            </a:custDash>
            <a:miter lim="400000"/>
          </a:ln>
        </p:spPr>
        <p:txBody>
          <a:bodyPr/>
          <a:lstStyle/>
          <a:p>
            <a:endParaRPr/>
          </a:p>
        </p:txBody>
      </p:sp>
      <p:sp>
        <p:nvSpPr>
          <p:cNvPr id="355" name="Shape 355"/>
          <p:cNvSpPr/>
          <p:nvPr/>
        </p:nvSpPr>
        <p:spPr>
          <a:xfrm>
            <a:off x="4223308" y="3052584"/>
            <a:ext cx="1359102" cy="170358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200" y="7200"/>
                  <a:pt x="14400" y="14400"/>
                  <a:pt x="21600" y="21600"/>
                </a:cubicBezTo>
              </a:path>
            </a:pathLst>
          </a:custGeom>
          <a:ln w="50800">
            <a:solidFill>
              <a:schemeClr val="accent3"/>
            </a:solidFill>
            <a:custDash>
              <a:ds d="200000" sp="200000"/>
            </a:custDash>
            <a:miter lim="400000"/>
          </a:ln>
        </p:spPr>
        <p:txBody>
          <a:bodyPr/>
          <a:lstStyle/>
          <a:p>
            <a:endParaRPr/>
          </a:p>
        </p:txBody>
      </p:sp>
      <p:sp>
        <p:nvSpPr>
          <p:cNvPr id="356" name="Shape 356"/>
          <p:cNvSpPr/>
          <p:nvPr/>
        </p:nvSpPr>
        <p:spPr>
          <a:xfrm>
            <a:off x="5737444" y="5369876"/>
            <a:ext cx="40126" cy="148004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400" y="14400"/>
                  <a:pt x="7200" y="7200"/>
                  <a:pt x="0" y="0"/>
                </a:cubicBezTo>
              </a:path>
            </a:pathLst>
          </a:custGeom>
          <a:ln w="50800">
            <a:solidFill>
              <a:schemeClr val="accent3"/>
            </a:solidFill>
            <a:custDash>
              <a:ds d="200000" sp="200000"/>
            </a:custDash>
            <a:miter lim="400000"/>
          </a:ln>
        </p:spPr>
        <p:txBody>
          <a:bodyPr/>
          <a:lstStyle/>
          <a:p>
            <a:endParaRPr/>
          </a:p>
        </p:txBody>
      </p:sp>
      <p:sp>
        <p:nvSpPr>
          <p:cNvPr id="357" name="Shape 357"/>
          <p:cNvSpPr/>
          <p:nvPr/>
        </p:nvSpPr>
        <p:spPr>
          <a:xfrm>
            <a:off x="1778582" y="5392578"/>
            <a:ext cx="48331" cy="147130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200" y="14400"/>
                  <a:pt x="14400" y="7200"/>
                  <a:pt x="21600" y="0"/>
                </a:cubicBezTo>
              </a:path>
            </a:pathLst>
          </a:custGeom>
          <a:ln w="50800">
            <a:solidFill>
              <a:schemeClr val="accent3"/>
            </a:solidFill>
            <a:custDash>
              <a:ds d="200000" sp="200000"/>
            </a:custDash>
            <a:miter lim="400000"/>
          </a:ln>
        </p:spPr>
        <p:txBody>
          <a:bodyPr/>
          <a:lstStyle/>
          <a:p>
            <a:endParaRPr/>
          </a:p>
        </p:txBody>
      </p:sp>
      <p:sp>
        <p:nvSpPr>
          <p:cNvPr id="344" name="Shape 344"/>
          <p:cNvSpPr/>
          <p:nvPr/>
        </p:nvSpPr>
        <p:spPr>
          <a:xfrm>
            <a:off x="8405158" y="5757037"/>
            <a:ext cx="1478245" cy="824572"/>
          </a:xfrm>
          <a:prstGeom prst="roundRect">
            <a:avLst>
              <a:gd name="adj" fmla="val 23103"/>
            </a:avLst>
          </a:prstGeom>
          <a:solidFill>
            <a:schemeClr val="accent4"/>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800">
                <a:solidFill>
                  <a:srgbClr val="232323"/>
                </a:solidFill>
                <a:latin typeface="+mn-lt"/>
                <a:ea typeface="+mn-ea"/>
                <a:cs typeface="+mn-cs"/>
                <a:sym typeface="DIN Condensed"/>
              </a:defRPr>
            </a:lvl1pPr>
          </a:lstStyle>
          <a:p>
            <a:r>
              <a:t>User Device</a:t>
            </a:r>
          </a:p>
        </p:txBody>
      </p:sp>
      <p:sp>
        <p:nvSpPr>
          <p:cNvPr id="358" name="Shape 358"/>
          <p:cNvSpPr/>
          <p:nvPr/>
        </p:nvSpPr>
        <p:spPr>
          <a:xfrm>
            <a:off x="5938102" y="5199735"/>
            <a:ext cx="2467057" cy="9173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169" y="11486"/>
                  <a:pt x="11369" y="18686"/>
                  <a:pt x="21600" y="21600"/>
                </a:cubicBezTo>
              </a:path>
            </a:pathLst>
          </a:custGeom>
          <a:ln w="25400">
            <a:solidFill>
              <a:srgbClr val="838787">
                <a:alpha val="49978"/>
              </a:srgbClr>
            </a:solidFill>
            <a:miter lim="400000"/>
            <a:headEnd type="triangle"/>
          </a:ln>
        </p:spPr>
        <p:txBody>
          <a:bodyPr/>
          <a:lstStyle/>
          <a:p>
            <a:endParaRPr/>
          </a:p>
        </p:txBody>
      </p:sp>
      <p:sp>
        <p:nvSpPr>
          <p:cNvPr id="359" name="Shape 359"/>
          <p:cNvSpPr/>
          <p:nvPr/>
        </p:nvSpPr>
        <p:spPr>
          <a:xfrm>
            <a:off x="6033009" y="6063066"/>
            <a:ext cx="2372150" cy="978108"/>
          </a:xfrm>
          <a:custGeom>
            <a:avLst/>
            <a:gdLst/>
            <a:ahLst/>
            <a:cxnLst>
              <a:cxn ang="0">
                <a:pos x="wd2" y="hd2"/>
              </a:cxn>
              <a:cxn ang="5400000">
                <a:pos x="wd2" y="hd2"/>
              </a:cxn>
              <a:cxn ang="10800000">
                <a:pos x="wd2" y="hd2"/>
              </a:cxn>
              <a:cxn ang="16200000">
                <a:pos x="wd2" y="hd2"/>
              </a:cxn>
            </a:cxnLst>
            <a:rect l="0" t="0" r="r" b="b"/>
            <a:pathLst>
              <a:path w="21600" h="20765" extrusionOk="0">
                <a:moveTo>
                  <a:pt x="0" y="20765"/>
                </a:moveTo>
                <a:cubicBezTo>
                  <a:pt x="5831" y="6060"/>
                  <a:pt x="13031" y="-835"/>
                  <a:pt x="21600" y="80"/>
                </a:cubicBezTo>
              </a:path>
            </a:pathLst>
          </a:custGeom>
          <a:ln w="25400">
            <a:solidFill>
              <a:srgbClr val="838787">
                <a:alpha val="49781"/>
              </a:srgbClr>
            </a:solidFill>
            <a:miter lim="400000"/>
            <a:headEnd type="triangle"/>
          </a:ln>
        </p:spPr>
        <p:txBody>
          <a:bodyPr/>
          <a:lstStyle/>
          <a:p>
            <a:endParaRPr/>
          </a:p>
        </p:txBody>
      </p:sp>
      <p:sp>
        <p:nvSpPr>
          <p:cNvPr id="347" name="Shape 347"/>
          <p:cNvSpPr/>
          <p:nvPr/>
        </p:nvSpPr>
        <p:spPr>
          <a:xfrm>
            <a:off x="7944867" y="6712235"/>
            <a:ext cx="3143062" cy="1130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61470" indent="-261470">
              <a:spcBef>
                <a:spcPts val="400"/>
              </a:spcBef>
              <a:buClr>
                <a:schemeClr val="accent1"/>
              </a:buClr>
              <a:buSzPct val="104999"/>
              <a:buFont typeface="Avenir Next"/>
              <a:buChar char="-"/>
            </a:pPr>
            <a:r>
              <a:t>Access the service through the nearest SEG with </a:t>
            </a:r>
            <a:r>
              <a:rPr>
                <a:solidFill>
                  <a:schemeClr val="accent1"/>
                </a:solidFill>
                <a:latin typeface="Avenir Next Demi Bold"/>
                <a:ea typeface="Avenir Next Demi Bold"/>
                <a:cs typeface="Avenir Next Demi Bold"/>
                <a:sym typeface="Avenir Next Demi Bold"/>
              </a:rPr>
              <a:t>IP connection</a:t>
            </a:r>
          </a:p>
        </p:txBody>
      </p:sp>
      <p:sp>
        <p:nvSpPr>
          <p:cNvPr id="348" name="Shape 348"/>
          <p:cNvSpPr/>
          <p:nvPr/>
        </p:nvSpPr>
        <p:spPr>
          <a:xfrm flipH="1">
            <a:off x="2388093" y="9328497"/>
            <a:ext cx="1845370" cy="1"/>
          </a:xfrm>
          <a:prstGeom prst="line">
            <a:avLst/>
          </a:prstGeom>
          <a:ln w="38100">
            <a:solidFill>
              <a:srgbClr val="A6AAA9">
                <a:alpha val="50234"/>
              </a:srgbClr>
            </a:solidFill>
            <a:miter lim="400000"/>
            <a:tailEnd type="triangle"/>
          </a:ln>
        </p:spPr>
        <p:txBody>
          <a:bodyPr lIns="50800" tIns="50800" rIns="50800" bIns="50800" anchor="ctr"/>
          <a:lstStyle/>
          <a:p>
            <a:pPr algn="ctr">
              <a:lnSpc>
                <a:spcPct val="80000"/>
              </a:lnSpc>
              <a:spcBef>
                <a:spcPts val="0"/>
              </a:spcBef>
              <a:defRPr sz="2800" cap="all">
                <a:latin typeface="+mn-lt"/>
                <a:ea typeface="+mn-ea"/>
                <a:cs typeface="+mn-cs"/>
                <a:sym typeface="DIN Condensed"/>
              </a:defRPr>
            </a:pPr>
            <a:endParaRPr/>
          </a:p>
        </p:txBody>
      </p:sp>
      <p:sp>
        <p:nvSpPr>
          <p:cNvPr id="349" name="Shape 349"/>
          <p:cNvSpPr/>
          <p:nvPr/>
        </p:nvSpPr>
        <p:spPr>
          <a:xfrm>
            <a:off x="152043" y="9328497"/>
            <a:ext cx="1845371" cy="1"/>
          </a:xfrm>
          <a:prstGeom prst="line">
            <a:avLst/>
          </a:prstGeom>
          <a:ln w="50800">
            <a:solidFill>
              <a:schemeClr val="accent3"/>
            </a:solidFill>
            <a:custDash>
              <a:ds d="200000" sp="200000"/>
            </a:custDash>
            <a:miter lim="400000"/>
          </a:ln>
        </p:spPr>
        <p:txBody>
          <a:bodyPr lIns="50800" tIns="50800" rIns="50800" bIns="50800" anchor="ctr"/>
          <a:lstStyle/>
          <a:p>
            <a:pPr algn="ctr">
              <a:lnSpc>
                <a:spcPct val="80000"/>
              </a:lnSpc>
              <a:spcBef>
                <a:spcPts val="0"/>
              </a:spcBef>
              <a:defRPr sz="2800" cap="all">
                <a:latin typeface="+mn-lt"/>
                <a:ea typeface="+mn-ea"/>
                <a:cs typeface="+mn-cs"/>
                <a:sym typeface="DIN Condensed"/>
              </a:defRPr>
            </a:pPr>
            <a:endParaRPr/>
          </a:p>
        </p:txBody>
      </p:sp>
      <p:sp>
        <p:nvSpPr>
          <p:cNvPr id="350" name="Shape 350"/>
          <p:cNvSpPr/>
          <p:nvPr/>
        </p:nvSpPr>
        <p:spPr>
          <a:xfrm>
            <a:off x="39932" y="8865360"/>
            <a:ext cx="2069593"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3"/>
                </a:solidFill>
                <a:latin typeface="Avenir Next Demi Bold"/>
                <a:ea typeface="Avenir Next Demi Bold"/>
                <a:cs typeface="Avenir Next Demi Bold"/>
                <a:sym typeface="Avenir Next Demi Bold"/>
              </a:defRPr>
            </a:lvl1pPr>
          </a:lstStyle>
          <a:p>
            <a:r>
              <a:t>NDN connection</a:t>
            </a:r>
          </a:p>
        </p:txBody>
      </p:sp>
      <p:sp>
        <p:nvSpPr>
          <p:cNvPr id="351" name="Shape 351"/>
          <p:cNvSpPr/>
          <p:nvPr/>
        </p:nvSpPr>
        <p:spPr>
          <a:xfrm>
            <a:off x="2527786" y="8865360"/>
            <a:ext cx="1705865"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latin typeface="Avenir Next Demi Bold"/>
                <a:ea typeface="Avenir Next Demi Bold"/>
                <a:cs typeface="Avenir Next Demi Bold"/>
                <a:sym typeface="Avenir Next Demi Bold"/>
              </a:defRPr>
            </a:lvl1pPr>
          </a:lstStyle>
          <a:p>
            <a:r>
              <a:t>IP connection</a:t>
            </a:r>
          </a:p>
        </p:txBody>
      </p:sp>
      <p:sp>
        <p:nvSpPr>
          <p:cNvPr id="352" name="Shape 352"/>
          <p:cNvSpPr/>
          <p:nvPr/>
        </p:nvSpPr>
        <p:spPr>
          <a:xfrm>
            <a:off x="6052978" y="4402489"/>
            <a:ext cx="750368" cy="339390"/>
          </a:xfrm>
          <a:prstGeom prst="roundRect">
            <a:avLst>
              <a:gd name="adj" fmla="val 50000"/>
            </a:avLst>
          </a:prstGeom>
          <a:solidFill>
            <a:schemeClr val="accent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1800" cap="all">
                <a:solidFill>
                  <a:srgbClr val="FFFFFF"/>
                </a:solidFill>
                <a:latin typeface="+mn-lt"/>
                <a:ea typeface="+mn-ea"/>
                <a:cs typeface="+mn-cs"/>
                <a:sym typeface="DIN Condensed"/>
              </a:defRPr>
            </a:lvl1pPr>
          </a:lstStyle>
          <a:p>
            <a:r>
              <a:t>Web</a:t>
            </a:r>
          </a:p>
        </p:txBody>
      </p:sp>
      <p:sp>
        <p:nvSpPr>
          <p:cNvPr id="353" name="Shape 353"/>
          <p:cNvSpPr/>
          <p:nvPr/>
        </p:nvSpPr>
        <p:spPr>
          <a:xfrm>
            <a:off x="4631225" y="9007883"/>
            <a:ext cx="2824989" cy="355601"/>
          </a:xfrm>
          <a:prstGeom prst="rect">
            <a:avLst/>
          </a:prstGeom>
          <a:solidFill>
            <a:schemeClr val="accent4"/>
          </a:solidFill>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a:lnSpc>
                <a:spcPct val="80000"/>
              </a:lnSpc>
              <a:spcBef>
                <a:spcPts val="0"/>
              </a:spcBef>
              <a:defRPr>
                <a:solidFill>
                  <a:srgbClr val="232323"/>
                </a:solidFill>
                <a:latin typeface="+mn-lt"/>
                <a:ea typeface="+mn-ea"/>
                <a:cs typeface="+mn-cs"/>
                <a:sym typeface="DIN Condensed"/>
              </a:defRPr>
            </a:lvl1pPr>
          </a:lstStyle>
          <a:p>
            <a:r>
              <a:t>SEG = Service Execution Gateway </a:t>
            </a: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 name="Shape 361"/>
          <p:cNvSpPr/>
          <p:nvPr/>
        </p:nvSpPr>
        <p:spPr>
          <a:xfrm>
            <a:off x="7373143" y="1164091"/>
            <a:ext cx="5033964" cy="2578101"/>
          </a:xfrm>
          <a:custGeom>
            <a:avLst/>
            <a:gdLst/>
            <a:ahLst/>
            <a:cxnLst>
              <a:cxn ang="0">
                <a:pos x="wd2" y="hd2"/>
              </a:cxn>
              <a:cxn ang="5400000">
                <a:pos x="wd2" y="hd2"/>
              </a:cxn>
              <a:cxn ang="10800000">
                <a:pos x="wd2" y="hd2"/>
              </a:cxn>
              <a:cxn ang="16200000">
                <a:pos x="wd2" y="hd2"/>
              </a:cxn>
            </a:cxnLst>
            <a:rect l="0" t="0" r="r" b="b"/>
            <a:pathLst>
              <a:path w="21600" h="21600" extrusionOk="0">
                <a:moveTo>
                  <a:pt x="2749" y="0"/>
                </a:moveTo>
                <a:cubicBezTo>
                  <a:pt x="2598" y="0"/>
                  <a:pt x="2476" y="238"/>
                  <a:pt x="2476" y="532"/>
                </a:cubicBezTo>
                <a:lnTo>
                  <a:pt x="2476" y="15482"/>
                </a:lnTo>
                <a:lnTo>
                  <a:pt x="0" y="16546"/>
                </a:lnTo>
                <a:lnTo>
                  <a:pt x="2476" y="17610"/>
                </a:lnTo>
                <a:lnTo>
                  <a:pt x="2476" y="21068"/>
                </a:lnTo>
                <a:cubicBezTo>
                  <a:pt x="2476" y="21362"/>
                  <a:pt x="2598" y="21600"/>
                  <a:pt x="2749" y="21600"/>
                </a:cubicBezTo>
                <a:lnTo>
                  <a:pt x="21328" y="21600"/>
                </a:lnTo>
                <a:cubicBezTo>
                  <a:pt x="21478" y="21600"/>
                  <a:pt x="21600" y="21362"/>
                  <a:pt x="21600" y="21068"/>
                </a:cubicBezTo>
                <a:lnTo>
                  <a:pt x="21600" y="532"/>
                </a:lnTo>
                <a:cubicBezTo>
                  <a:pt x="21600" y="238"/>
                  <a:pt x="21478" y="0"/>
                  <a:pt x="21328" y="0"/>
                </a:cubicBezTo>
                <a:lnTo>
                  <a:pt x="2749" y="0"/>
                </a:lnTo>
                <a:close/>
              </a:path>
            </a:pathLst>
          </a:custGeom>
          <a:solidFill>
            <a:schemeClr val="accent1">
              <a:alpha val="16949"/>
            </a:schemeClr>
          </a:solidFill>
          <a:ln w="12700">
            <a:miter lim="400000"/>
          </a:ln>
        </p:spPr>
        <p:txBody>
          <a:bodyPr lIns="50800" tIns="50800" rIns="50800" bIns="50800" anchor="ctr"/>
          <a:lstStyle/>
          <a:p>
            <a:pPr algn="ctr">
              <a:lnSpc>
                <a:spcPct val="80000"/>
              </a:lnSpc>
              <a:spcBef>
                <a:spcPts val="0"/>
              </a:spcBef>
              <a:defRPr sz="2800" cap="all">
                <a:solidFill>
                  <a:srgbClr val="FFFFFF"/>
                </a:solidFill>
                <a:latin typeface="+mn-lt"/>
                <a:ea typeface="+mn-ea"/>
                <a:cs typeface="+mn-cs"/>
                <a:sym typeface="DIN Condensed"/>
              </a:defRPr>
            </a:pPr>
            <a:endParaRPr/>
          </a:p>
        </p:txBody>
      </p:sp>
      <p:sp>
        <p:nvSpPr>
          <p:cNvPr id="362" name="Shape 362"/>
          <p:cNvSpPr/>
          <p:nvPr/>
        </p:nvSpPr>
        <p:spPr>
          <a:xfrm>
            <a:off x="5385866" y="2206491"/>
            <a:ext cx="1199317" cy="824572"/>
          </a:xfrm>
          <a:prstGeom prst="roundRect">
            <a:avLst>
              <a:gd name="adj" fmla="val 23103"/>
            </a:avLst>
          </a:prstGeom>
          <a:solidFill>
            <a:schemeClr val="accent1">
              <a:hueOff val="-84091"/>
              <a:satOff val="15316"/>
              <a:lumOff val="24313"/>
            </a:schemeClr>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200">
                <a:solidFill>
                  <a:srgbClr val="FFFFFF"/>
                </a:solidFill>
                <a:latin typeface="+mn-lt"/>
                <a:ea typeface="+mn-ea"/>
                <a:cs typeface="+mn-cs"/>
                <a:sym typeface="DIN Condensed"/>
              </a:defRPr>
            </a:lvl1pPr>
          </a:lstStyle>
          <a:p>
            <a:r>
              <a:t>Repository</a:t>
            </a:r>
          </a:p>
        </p:txBody>
      </p:sp>
      <p:sp>
        <p:nvSpPr>
          <p:cNvPr id="363" name="Shape 363"/>
          <p:cNvSpPr>
            <a:spLocks noGrp="1"/>
          </p:cNvSpPr>
          <p:nvPr>
            <p:ph type="title"/>
          </p:nvPr>
        </p:nvSpPr>
        <p:spPr>
          <a:prstGeom prst="rect">
            <a:avLst/>
          </a:prstGeom>
        </p:spPr>
        <p:txBody>
          <a:bodyPr/>
          <a:lstStyle>
            <a:lvl1pPr defTabSz="467359">
              <a:spcBef>
                <a:spcPts val="2200"/>
              </a:spcBef>
              <a:defRPr sz="4800"/>
            </a:lvl1pPr>
          </a:lstStyle>
          <a:p>
            <a:r>
              <a:t>Service Migration: Decision Engine</a:t>
            </a:r>
          </a:p>
        </p:txBody>
      </p:sp>
      <p:sp>
        <p:nvSpPr>
          <p:cNvPr id="364" name="Shape 364"/>
          <p:cNvSpPr/>
          <p:nvPr/>
        </p:nvSpPr>
        <p:spPr>
          <a:xfrm>
            <a:off x="4622577" y="4122409"/>
            <a:ext cx="750029" cy="698501"/>
          </a:xfrm>
          <a:prstGeom prst="ellipse">
            <a:avLst/>
          </a:prstGeom>
          <a:solidFill>
            <a:schemeClr val="accent4"/>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800" cap="all">
                <a:solidFill>
                  <a:srgbClr val="232323"/>
                </a:solidFill>
                <a:latin typeface="+mn-lt"/>
                <a:ea typeface="+mn-ea"/>
                <a:cs typeface="+mn-cs"/>
                <a:sym typeface="DIN Condensed"/>
              </a:defRPr>
            </a:lvl1pPr>
          </a:lstStyle>
          <a:p>
            <a:r>
              <a:t>SEG</a:t>
            </a:r>
          </a:p>
        </p:txBody>
      </p:sp>
      <p:sp>
        <p:nvSpPr>
          <p:cNvPr id="365" name="Shape 365"/>
          <p:cNvSpPr/>
          <p:nvPr/>
        </p:nvSpPr>
        <p:spPr>
          <a:xfrm>
            <a:off x="9208846" y="5438139"/>
            <a:ext cx="750029" cy="698501"/>
          </a:xfrm>
          <a:prstGeom prst="ellipse">
            <a:avLst/>
          </a:prstGeom>
          <a:solidFill>
            <a:schemeClr val="accent4"/>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800" cap="all">
                <a:solidFill>
                  <a:srgbClr val="232323"/>
                </a:solidFill>
                <a:latin typeface="+mn-lt"/>
                <a:ea typeface="+mn-ea"/>
                <a:cs typeface="+mn-cs"/>
                <a:sym typeface="DIN Condensed"/>
              </a:defRPr>
            </a:lvl1pPr>
          </a:lstStyle>
          <a:p>
            <a:r>
              <a:t>SEG</a:t>
            </a:r>
          </a:p>
        </p:txBody>
      </p:sp>
      <p:sp>
        <p:nvSpPr>
          <p:cNvPr id="366" name="Shape 366"/>
          <p:cNvSpPr/>
          <p:nvPr/>
        </p:nvSpPr>
        <p:spPr>
          <a:xfrm>
            <a:off x="3784802" y="5850739"/>
            <a:ext cx="750029" cy="698501"/>
          </a:xfrm>
          <a:prstGeom prst="ellipse">
            <a:avLst/>
          </a:prstGeom>
          <a:solidFill>
            <a:schemeClr val="accent4"/>
          </a:solidFill>
          <a:ln w="38100">
            <a:solidFill>
              <a:schemeClr val="accent5"/>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800" cap="all">
                <a:solidFill>
                  <a:srgbClr val="232323"/>
                </a:solidFill>
                <a:latin typeface="+mn-lt"/>
                <a:ea typeface="+mn-ea"/>
                <a:cs typeface="+mn-cs"/>
                <a:sym typeface="DIN Condensed"/>
              </a:defRPr>
            </a:lvl1pPr>
          </a:lstStyle>
          <a:p>
            <a:r>
              <a:t>SEG</a:t>
            </a:r>
          </a:p>
        </p:txBody>
      </p:sp>
      <p:sp>
        <p:nvSpPr>
          <p:cNvPr id="367" name="Shape 367"/>
          <p:cNvSpPr/>
          <p:nvPr/>
        </p:nvSpPr>
        <p:spPr>
          <a:xfrm>
            <a:off x="6449119" y="6458256"/>
            <a:ext cx="750029" cy="698501"/>
          </a:xfrm>
          <a:prstGeom prst="ellipse">
            <a:avLst/>
          </a:prstGeom>
          <a:solidFill>
            <a:schemeClr val="accent4"/>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800" cap="all">
                <a:solidFill>
                  <a:srgbClr val="232323"/>
                </a:solidFill>
                <a:latin typeface="+mn-lt"/>
                <a:ea typeface="+mn-ea"/>
                <a:cs typeface="+mn-cs"/>
                <a:sym typeface="DIN Condensed"/>
              </a:defRPr>
            </a:lvl1pPr>
          </a:lstStyle>
          <a:p>
            <a:r>
              <a:t>SEG</a:t>
            </a:r>
          </a:p>
        </p:txBody>
      </p:sp>
      <p:sp>
        <p:nvSpPr>
          <p:cNvPr id="368" name="Shape 368"/>
          <p:cNvSpPr/>
          <p:nvPr/>
        </p:nvSpPr>
        <p:spPr>
          <a:xfrm>
            <a:off x="7763933" y="4363639"/>
            <a:ext cx="750028" cy="698501"/>
          </a:xfrm>
          <a:prstGeom prst="ellipse">
            <a:avLst/>
          </a:prstGeom>
          <a:solidFill>
            <a:schemeClr val="accent4"/>
          </a:solidFill>
          <a:ln w="38100">
            <a:solidFill>
              <a:schemeClr val="accent5"/>
            </a:solidFill>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800" cap="all">
                <a:solidFill>
                  <a:srgbClr val="232323"/>
                </a:solidFill>
                <a:latin typeface="+mn-lt"/>
                <a:ea typeface="+mn-ea"/>
                <a:cs typeface="+mn-cs"/>
                <a:sym typeface="DIN Condensed"/>
              </a:defRPr>
            </a:lvl1pPr>
          </a:lstStyle>
          <a:p>
            <a:r>
              <a:t>SEG</a:t>
            </a:r>
          </a:p>
        </p:txBody>
      </p:sp>
      <p:sp>
        <p:nvSpPr>
          <p:cNvPr id="369" name="Shape 369"/>
          <p:cNvSpPr/>
          <p:nvPr/>
        </p:nvSpPr>
        <p:spPr>
          <a:xfrm>
            <a:off x="5663753" y="2756193"/>
            <a:ext cx="1682344" cy="824571"/>
          </a:xfrm>
          <a:prstGeom prst="roundRect">
            <a:avLst>
              <a:gd name="adj" fmla="val 17430"/>
            </a:avLst>
          </a:prstGeom>
          <a:solidFill>
            <a:schemeClr val="accent1"/>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2600">
                <a:solidFill>
                  <a:srgbClr val="FFFFFF"/>
                </a:solidFill>
                <a:latin typeface="+mn-lt"/>
                <a:ea typeface="+mn-ea"/>
                <a:cs typeface="+mn-cs"/>
                <a:sym typeface="DIN Condensed"/>
              </a:defRPr>
            </a:lvl1pPr>
          </a:lstStyle>
          <a:p>
            <a:r>
              <a:t>Service Controller</a:t>
            </a:r>
          </a:p>
        </p:txBody>
      </p:sp>
      <p:sp>
        <p:nvSpPr>
          <p:cNvPr id="370" name="Shape 370"/>
          <p:cNvSpPr/>
          <p:nvPr/>
        </p:nvSpPr>
        <p:spPr>
          <a:xfrm>
            <a:off x="4712985" y="1734338"/>
            <a:ext cx="1026857" cy="339391"/>
          </a:xfrm>
          <a:prstGeom prst="roundRect">
            <a:avLst>
              <a:gd name="adj" fmla="val 50000"/>
            </a:avLst>
          </a:prstGeom>
          <a:solidFill>
            <a:schemeClr val="accent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1800" cap="all">
                <a:solidFill>
                  <a:srgbClr val="FFFFFF"/>
                </a:solidFill>
                <a:latin typeface="+mn-lt"/>
                <a:ea typeface="+mn-ea"/>
                <a:cs typeface="+mn-cs"/>
                <a:sym typeface="DIN Condensed"/>
              </a:defRPr>
            </a:lvl1pPr>
          </a:lstStyle>
          <a:p>
            <a:r>
              <a:t>service</a:t>
            </a:r>
          </a:p>
        </p:txBody>
      </p:sp>
      <p:sp>
        <p:nvSpPr>
          <p:cNvPr id="371" name="Shape 371"/>
          <p:cNvSpPr/>
          <p:nvPr/>
        </p:nvSpPr>
        <p:spPr>
          <a:xfrm>
            <a:off x="4839985" y="1861339"/>
            <a:ext cx="1026857" cy="339390"/>
          </a:xfrm>
          <a:prstGeom prst="roundRect">
            <a:avLst>
              <a:gd name="adj" fmla="val 50000"/>
            </a:avLst>
          </a:prstGeom>
          <a:solidFill>
            <a:schemeClr val="accent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1800" cap="all">
                <a:solidFill>
                  <a:srgbClr val="FFFFFF"/>
                </a:solidFill>
                <a:latin typeface="+mn-lt"/>
                <a:ea typeface="+mn-ea"/>
                <a:cs typeface="+mn-cs"/>
                <a:sym typeface="DIN Condensed"/>
              </a:defRPr>
            </a:lvl1pPr>
          </a:lstStyle>
          <a:p>
            <a:r>
              <a:t>service</a:t>
            </a:r>
          </a:p>
        </p:txBody>
      </p:sp>
      <p:sp>
        <p:nvSpPr>
          <p:cNvPr id="372" name="Shape 372"/>
          <p:cNvSpPr/>
          <p:nvPr/>
        </p:nvSpPr>
        <p:spPr>
          <a:xfrm>
            <a:off x="4966985" y="1988339"/>
            <a:ext cx="1026857" cy="339390"/>
          </a:xfrm>
          <a:prstGeom prst="roundRect">
            <a:avLst>
              <a:gd name="adj" fmla="val 50000"/>
            </a:avLst>
          </a:prstGeom>
          <a:solidFill>
            <a:schemeClr val="accent5"/>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1800" cap="all">
                <a:solidFill>
                  <a:srgbClr val="FFFFFF"/>
                </a:solidFill>
                <a:latin typeface="+mn-lt"/>
                <a:ea typeface="+mn-ea"/>
                <a:cs typeface="+mn-cs"/>
                <a:sym typeface="DIN Condensed"/>
              </a:defRPr>
            </a:lvl1pPr>
          </a:lstStyle>
          <a:p>
            <a:r>
              <a:t>service</a:t>
            </a:r>
          </a:p>
        </p:txBody>
      </p:sp>
      <p:cxnSp>
        <p:nvCxnSpPr>
          <p:cNvPr id="373" name="Connector 373"/>
          <p:cNvCxnSpPr>
            <a:stCxn id="369" idx="0"/>
            <a:endCxn id="368" idx="0"/>
          </p:cNvCxnSpPr>
          <p:nvPr/>
        </p:nvCxnSpPr>
        <p:spPr>
          <a:xfrm>
            <a:off x="6504924" y="3168478"/>
            <a:ext cx="1634023" cy="1544412"/>
          </a:xfrm>
          <a:prstGeom prst="straightConnector1">
            <a:avLst/>
          </a:prstGeom>
          <a:ln w="38100" cap="rnd">
            <a:solidFill>
              <a:schemeClr val="accent3"/>
            </a:solidFill>
            <a:custDash>
              <a:ds d="100000" sp="200000"/>
            </a:custDash>
            <a:miter lim="400000"/>
          </a:ln>
        </p:spPr>
      </p:cxnSp>
      <p:cxnSp>
        <p:nvCxnSpPr>
          <p:cNvPr id="374" name="Connector 374"/>
          <p:cNvCxnSpPr>
            <a:stCxn id="364" idx="0"/>
            <a:endCxn id="369" idx="0"/>
          </p:cNvCxnSpPr>
          <p:nvPr/>
        </p:nvCxnSpPr>
        <p:spPr>
          <a:xfrm flipV="1">
            <a:off x="4997591" y="3168478"/>
            <a:ext cx="1507334" cy="1303182"/>
          </a:xfrm>
          <a:prstGeom prst="straightConnector1">
            <a:avLst/>
          </a:prstGeom>
          <a:ln w="38100" cap="rnd">
            <a:solidFill>
              <a:srgbClr val="838787"/>
            </a:solidFill>
            <a:custDash>
              <a:ds d="100000" sp="200000"/>
            </a:custDash>
            <a:miter lim="400000"/>
          </a:ln>
        </p:spPr>
      </p:cxnSp>
      <p:cxnSp>
        <p:nvCxnSpPr>
          <p:cNvPr id="375" name="Connector 375"/>
          <p:cNvCxnSpPr>
            <a:stCxn id="366" idx="0"/>
            <a:endCxn id="364" idx="0"/>
          </p:cNvCxnSpPr>
          <p:nvPr/>
        </p:nvCxnSpPr>
        <p:spPr>
          <a:xfrm flipV="1">
            <a:off x="4159816" y="4471659"/>
            <a:ext cx="837776" cy="1728331"/>
          </a:xfrm>
          <a:prstGeom prst="straightConnector1">
            <a:avLst/>
          </a:prstGeom>
          <a:ln w="38100" cap="rnd">
            <a:solidFill>
              <a:srgbClr val="838787"/>
            </a:solidFill>
            <a:custDash>
              <a:ds d="100000" sp="200000"/>
            </a:custDash>
            <a:miter lim="400000"/>
          </a:ln>
        </p:spPr>
      </p:cxnSp>
      <p:cxnSp>
        <p:nvCxnSpPr>
          <p:cNvPr id="376" name="Connector 376"/>
          <p:cNvCxnSpPr>
            <a:stCxn id="366" idx="0"/>
            <a:endCxn id="367" idx="0"/>
          </p:cNvCxnSpPr>
          <p:nvPr/>
        </p:nvCxnSpPr>
        <p:spPr>
          <a:xfrm>
            <a:off x="4159816" y="6199989"/>
            <a:ext cx="2664318" cy="607518"/>
          </a:xfrm>
          <a:prstGeom prst="straightConnector1">
            <a:avLst/>
          </a:prstGeom>
          <a:ln w="38100" cap="rnd">
            <a:solidFill>
              <a:srgbClr val="838787"/>
            </a:solidFill>
            <a:custDash>
              <a:ds d="100000" sp="200000"/>
            </a:custDash>
            <a:miter lim="400000"/>
          </a:ln>
        </p:spPr>
      </p:cxnSp>
      <p:cxnSp>
        <p:nvCxnSpPr>
          <p:cNvPr id="377" name="Connector 377"/>
          <p:cNvCxnSpPr>
            <a:stCxn id="366" idx="0"/>
            <a:endCxn id="368" idx="0"/>
          </p:cNvCxnSpPr>
          <p:nvPr/>
        </p:nvCxnSpPr>
        <p:spPr>
          <a:xfrm flipV="1">
            <a:off x="4159816" y="4712889"/>
            <a:ext cx="3979131" cy="1487101"/>
          </a:xfrm>
          <a:prstGeom prst="straightConnector1">
            <a:avLst/>
          </a:prstGeom>
          <a:ln w="38100" cap="rnd">
            <a:solidFill>
              <a:srgbClr val="838787"/>
            </a:solidFill>
            <a:custDash>
              <a:ds d="100000" sp="200000"/>
            </a:custDash>
            <a:miter lim="400000"/>
          </a:ln>
        </p:spPr>
      </p:cxnSp>
      <p:cxnSp>
        <p:nvCxnSpPr>
          <p:cNvPr id="378" name="Connector 378"/>
          <p:cNvCxnSpPr>
            <a:stCxn id="367" idx="0"/>
            <a:endCxn id="365" idx="0"/>
          </p:cNvCxnSpPr>
          <p:nvPr/>
        </p:nvCxnSpPr>
        <p:spPr>
          <a:xfrm flipV="1">
            <a:off x="6824133" y="5787389"/>
            <a:ext cx="2759728" cy="1020118"/>
          </a:xfrm>
          <a:prstGeom prst="straightConnector1">
            <a:avLst/>
          </a:prstGeom>
          <a:ln w="38100" cap="rnd">
            <a:solidFill>
              <a:srgbClr val="838787"/>
            </a:solidFill>
            <a:custDash>
              <a:ds d="100000" sp="200000"/>
            </a:custDash>
            <a:miter lim="400000"/>
          </a:ln>
        </p:spPr>
      </p:cxnSp>
      <p:cxnSp>
        <p:nvCxnSpPr>
          <p:cNvPr id="379" name="Connector 379"/>
          <p:cNvCxnSpPr>
            <a:stCxn id="367" idx="0"/>
            <a:endCxn id="368" idx="0"/>
          </p:cNvCxnSpPr>
          <p:nvPr/>
        </p:nvCxnSpPr>
        <p:spPr>
          <a:xfrm flipV="1">
            <a:off x="6824133" y="4712889"/>
            <a:ext cx="1314814" cy="2094618"/>
          </a:xfrm>
          <a:prstGeom prst="straightConnector1">
            <a:avLst/>
          </a:prstGeom>
          <a:ln w="38100" cap="rnd">
            <a:solidFill>
              <a:srgbClr val="838787"/>
            </a:solidFill>
            <a:custDash>
              <a:ds d="100000" sp="200000"/>
            </a:custDash>
            <a:miter lim="400000"/>
          </a:ln>
        </p:spPr>
      </p:cxnSp>
      <p:cxnSp>
        <p:nvCxnSpPr>
          <p:cNvPr id="380" name="Connector 380"/>
          <p:cNvCxnSpPr>
            <a:stCxn id="364" idx="0"/>
            <a:endCxn id="368" idx="0"/>
          </p:cNvCxnSpPr>
          <p:nvPr/>
        </p:nvCxnSpPr>
        <p:spPr>
          <a:xfrm>
            <a:off x="4997591" y="4471659"/>
            <a:ext cx="3141356" cy="241231"/>
          </a:xfrm>
          <a:prstGeom prst="straightConnector1">
            <a:avLst/>
          </a:prstGeom>
          <a:ln w="38100" cap="rnd">
            <a:solidFill>
              <a:srgbClr val="838787"/>
            </a:solidFill>
            <a:custDash>
              <a:ds d="100000" sp="200000"/>
            </a:custDash>
            <a:miter lim="400000"/>
          </a:ln>
        </p:spPr>
      </p:cxnSp>
      <p:cxnSp>
        <p:nvCxnSpPr>
          <p:cNvPr id="381" name="Connector 381"/>
          <p:cNvCxnSpPr>
            <a:stCxn id="368" idx="0"/>
            <a:endCxn id="365" idx="0"/>
          </p:cNvCxnSpPr>
          <p:nvPr/>
        </p:nvCxnSpPr>
        <p:spPr>
          <a:xfrm>
            <a:off x="8138946" y="4712889"/>
            <a:ext cx="1444915" cy="1074501"/>
          </a:xfrm>
          <a:prstGeom prst="straightConnector1">
            <a:avLst/>
          </a:prstGeom>
          <a:ln w="38100" cap="rnd">
            <a:solidFill>
              <a:srgbClr val="838787"/>
            </a:solidFill>
            <a:custDash>
              <a:ds d="100000" sp="200000"/>
            </a:custDash>
            <a:miter lim="400000"/>
          </a:ln>
        </p:spPr>
      </p:cxnSp>
      <p:sp>
        <p:nvSpPr>
          <p:cNvPr id="382" name="Shape 382"/>
          <p:cNvSpPr/>
          <p:nvPr/>
        </p:nvSpPr>
        <p:spPr>
          <a:xfrm>
            <a:off x="3050235" y="6615589"/>
            <a:ext cx="2811424" cy="787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r>
              <a:t>Selected node who operates the service</a:t>
            </a:r>
          </a:p>
        </p:txBody>
      </p:sp>
      <p:sp>
        <p:nvSpPr>
          <p:cNvPr id="383" name="Shape 383"/>
          <p:cNvSpPr/>
          <p:nvPr/>
        </p:nvSpPr>
        <p:spPr>
          <a:xfrm>
            <a:off x="8049429" y="1151390"/>
            <a:ext cx="4262927" cy="2603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61470" indent="-261470">
              <a:spcBef>
                <a:spcPts val="400"/>
              </a:spcBef>
              <a:buClr>
                <a:schemeClr val="accent1"/>
              </a:buClr>
              <a:buSzPct val="104999"/>
              <a:buFont typeface="Avenir Next"/>
              <a:buChar char="‣"/>
              <a:defRPr>
                <a:latin typeface="Avenir Next Demi Bold"/>
                <a:ea typeface="Avenir Next Demi Bold"/>
                <a:cs typeface="Avenir Next Demi Bold"/>
                <a:sym typeface="Avenir Next Demi Bold"/>
              </a:defRPr>
            </a:pPr>
            <a:r>
              <a:t>Decide where/when to migrate the service</a:t>
            </a:r>
          </a:p>
          <a:p>
            <a:pPr marL="261470" indent="-261470">
              <a:spcBef>
                <a:spcPts val="400"/>
              </a:spcBef>
              <a:buClr>
                <a:schemeClr val="accent1"/>
              </a:buClr>
              <a:buSzPct val="104999"/>
              <a:buFont typeface="Avenir Next"/>
              <a:buChar char="‣"/>
              <a:defRPr>
                <a:latin typeface="Avenir Next Demi Bold"/>
                <a:ea typeface="Avenir Next Demi Bold"/>
                <a:cs typeface="Avenir Next Demi Bold"/>
                <a:sym typeface="Avenir Next Demi Bold"/>
              </a:defRPr>
            </a:pPr>
            <a:r>
              <a:t>Similar to replica placement problem in CDN</a:t>
            </a:r>
            <a:r>
              <a:rPr baseline="31999"/>
              <a:t>[3]</a:t>
            </a:r>
          </a:p>
          <a:p>
            <a:pPr marL="261470" indent="-261470">
              <a:spcBef>
                <a:spcPts val="400"/>
              </a:spcBef>
              <a:buClr>
                <a:schemeClr val="accent1"/>
              </a:buClr>
              <a:buSzPct val="104999"/>
              <a:buFont typeface="Avenir Next"/>
              <a:buChar char="‣"/>
              <a:defRPr>
                <a:latin typeface="Avenir Next Demi Bold"/>
                <a:ea typeface="Avenir Next Demi Bold"/>
                <a:cs typeface="Avenir Next Demi Bold"/>
                <a:sym typeface="Avenir Next Demi Bold"/>
              </a:defRPr>
            </a:pPr>
            <a:r>
              <a:t>Satisfy different QoS levels while minimising the cost (e.g., storage, traffic) </a:t>
            </a:r>
          </a:p>
        </p:txBody>
      </p:sp>
      <p:sp>
        <p:nvSpPr>
          <p:cNvPr id="384" name="Shape 384"/>
          <p:cNvSpPr/>
          <p:nvPr/>
        </p:nvSpPr>
        <p:spPr>
          <a:xfrm>
            <a:off x="1514042" y="9188747"/>
            <a:ext cx="11205176" cy="508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1200"/>
            </a:lvl1pPr>
          </a:lstStyle>
          <a:p>
            <a:r>
              <a:t>[3] Xueyan Tang and Jianliang Xu, "QoS-aware replica placement for content distribution," in IEEE Transactions on Parallel and Distributed Systems, vol. 16, no. 10, pp. 921-932, Oct. 2005.</a:t>
            </a:r>
          </a:p>
        </p:txBody>
      </p:sp>
      <p:sp>
        <p:nvSpPr>
          <p:cNvPr id="385" name="Shape 385"/>
          <p:cNvSpPr/>
          <p:nvPr/>
        </p:nvSpPr>
        <p:spPr>
          <a:xfrm>
            <a:off x="777136" y="1373736"/>
            <a:ext cx="2134262" cy="1325069"/>
          </a:xfrm>
          <a:prstGeom prst="roundRect">
            <a:avLst>
              <a:gd name="adj" fmla="val 14377"/>
            </a:avLst>
          </a:prstGeom>
          <a:solidFill>
            <a:schemeClr val="accent1"/>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a:lnSpc>
                <a:spcPct val="80000"/>
              </a:lnSpc>
              <a:spcBef>
                <a:spcPts val="0"/>
              </a:spcBef>
              <a:defRPr sz="3200" cap="all">
                <a:solidFill>
                  <a:srgbClr val="FFFFFF"/>
                </a:solidFill>
                <a:latin typeface="+mn-lt"/>
                <a:ea typeface="+mn-ea"/>
                <a:cs typeface="+mn-cs"/>
                <a:sym typeface="DIN Condensed"/>
              </a:defRPr>
            </a:pPr>
            <a:r>
              <a:t>D</a:t>
            </a:r>
            <a:r>
              <a:rPr cap="none"/>
              <a:t>ecision Engine</a:t>
            </a:r>
          </a:p>
        </p:txBody>
      </p:sp>
      <p:sp>
        <p:nvSpPr>
          <p:cNvPr id="386" name="Shape 386"/>
          <p:cNvSpPr/>
          <p:nvPr/>
        </p:nvSpPr>
        <p:spPr>
          <a:xfrm>
            <a:off x="777136" y="4344589"/>
            <a:ext cx="2134262" cy="1325069"/>
          </a:xfrm>
          <a:prstGeom prst="roundRect">
            <a:avLst>
              <a:gd name="adj" fmla="val 14377"/>
            </a:avLst>
          </a:prstGeom>
          <a:solidFill>
            <a:srgbClr val="A6AAA9">
              <a:alpha val="23691"/>
            </a:srgbClr>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a:lnSpc>
                <a:spcPct val="80000"/>
              </a:lnSpc>
              <a:spcBef>
                <a:spcPts val="0"/>
              </a:spcBef>
              <a:defRPr sz="3200" cap="all">
                <a:solidFill>
                  <a:srgbClr val="FFFFFF"/>
                </a:solidFill>
                <a:latin typeface="+mn-lt"/>
                <a:ea typeface="+mn-ea"/>
                <a:cs typeface="+mn-cs"/>
                <a:sym typeface="DIN Condensed"/>
              </a:defRPr>
            </a:pPr>
            <a:r>
              <a:t>ICN-</a:t>
            </a:r>
            <a:r>
              <a:rPr cap="none"/>
              <a:t>Based </a:t>
            </a:r>
            <a:r>
              <a:t>D</a:t>
            </a:r>
            <a:r>
              <a:rPr cap="none"/>
              <a:t>ata Dissemination</a:t>
            </a:r>
          </a:p>
        </p:txBody>
      </p:sp>
      <p:sp>
        <p:nvSpPr>
          <p:cNvPr id="387" name="Shape 387"/>
          <p:cNvSpPr/>
          <p:nvPr/>
        </p:nvSpPr>
        <p:spPr>
          <a:xfrm>
            <a:off x="777136" y="7315442"/>
            <a:ext cx="2134262" cy="1325069"/>
          </a:xfrm>
          <a:prstGeom prst="roundRect">
            <a:avLst>
              <a:gd name="adj" fmla="val 14377"/>
            </a:avLst>
          </a:prstGeom>
          <a:solidFill>
            <a:srgbClr val="A6AAA9">
              <a:alpha val="23691"/>
            </a:srgbClr>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3200">
                <a:solidFill>
                  <a:srgbClr val="FFFFFF"/>
                </a:solidFill>
                <a:latin typeface="+mn-lt"/>
                <a:ea typeface="+mn-ea"/>
                <a:cs typeface="+mn-cs"/>
                <a:sym typeface="DIN Condensed"/>
              </a:defRPr>
            </a:lvl1pPr>
          </a:lstStyle>
          <a:p>
            <a:r>
              <a:t>Service Execution</a:t>
            </a:r>
          </a:p>
        </p:txBody>
      </p:sp>
      <p:sp>
        <p:nvSpPr>
          <p:cNvPr id="388" name="Shape 388"/>
          <p:cNvSpPr/>
          <p:nvPr/>
        </p:nvSpPr>
        <p:spPr>
          <a:xfrm flipH="1">
            <a:off x="1925547" y="2859163"/>
            <a:ext cx="1" cy="1325069"/>
          </a:xfrm>
          <a:prstGeom prst="line">
            <a:avLst/>
          </a:prstGeom>
          <a:ln w="139700">
            <a:solidFill>
              <a:srgbClr val="A6AAA9">
                <a:alpha val="46555"/>
              </a:srgbClr>
            </a:solidFill>
            <a:miter lim="400000"/>
            <a:tailEnd type="triangle"/>
          </a:ln>
        </p:spPr>
        <p:txBody>
          <a:bodyPr lIns="50800" tIns="50800" rIns="50800" bIns="50800" anchor="ctr"/>
          <a:lstStyle/>
          <a:p>
            <a:pPr algn="ctr">
              <a:lnSpc>
                <a:spcPct val="80000"/>
              </a:lnSpc>
              <a:spcBef>
                <a:spcPts val="0"/>
              </a:spcBef>
              <a:defRPr sz="2800" cap="all">
                <a:latin typeface="+mn-lt"/>
                <a:ea typeface="+mn-ea"/>
                <a:cs typeface="+mn-cs"/>
                <a:sym typeface="DIN Condensed"/>
              </a:defRPr>
            </a:pPr>
            <a:endParaRPr/>
          </a:p>
        </p:txBody>
      </p:sp>
      <p:sp>
        <p:nvSpPr>
          <p:cNvPr id="389" name="Shape 389"/>
          <p:cNvSpPr/>
          <p:nvPr/>
        </p:nvSpPr>
        <p:spPr>
          <a:xfrm flipH="1">
            <a:off x="1925547" y="5831689"/>
            <a:ext cx="1" cy="1325068"/>
          </a:xfrm>
          <a:prstGeom prst="line">
            <a:avLst/>
          </a:prstGeom>
          <a:ln w="139700">
            <a:solidFill>
              <a:srgbClr val="A6AAA9">
                <a:alpha val="47000"/>
              </a:srgbClr>
            </a:solidFill>
            <a:miter lim="400000"/>
            <a:tailEnd type="triangle"/>
          </a:ln>
        </p:spPr>
        <p:txBody>
          <a:bodyPr lIns="50800" tIns="50800" rIns="50800" bIns="50800" anchor="ctr"/>
          <a:lstStyle/>
          <a:p>
            <a:pPr algn="ctr">
              <a:lnSpc>
                <a:spcPct val="80000"/>
              </a:lnSpc>
              <a:spcBef>
                <a:spcPts val="0"/>
              </a:spcBef>
              <a:defRPr sz="2800" cap="all">
                <a:latin typeface="+mn-lt"/>
                <a:ea typeface="+mn-ea"/>
                <a:cs typeface="+mn-cs"/>
                <a:sym typeface="DIN Condensed"/>
              </a:defRPr>
            </a:pPr>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 name="Shape 391"/>
          <p:cNvSpPr>
            <a:spLocks noGrp="1"/>
          </p:cNvSpPr>
          <p:nvPr>
            <p:ph type="title"/>
          </p:nvPr>
        </p:nvSpPr>
        <p:spPr>
          <a:prstGeom prst="rect">
            <a:avLst/>
          </a:prstGeom>
        </p:spPr>
        <p:txBody>
          <a:bodyPr/>
          <a:lstStyle>
            <a:lvl1pPr defTabSz="467359">
              <a:spcBef>
                <a:spcPts val="2200"/>
              </a:spcBef>
              <a:defRPr sz="4800"/>
            </a:lvl1pPr>
          </a:lstStyle>
          <a:p>
            <a:r>
              <a:t>Status of Service Migration as of Month 18</a:t>
            </a:r>
          </a:p>
        </p:txBody>
      </p:sp>
      <p:sp>
        <p:nvSpPr>
          <p:cNvPr id="392" name="Shape 392"/>
          <p:cNvSpPr/>
          <p:nvPr/>
        </p:nvSpPr>
        <p:spPr>
          <a:xfrm>
            <a:off x="777136" y="1373736"/>
            <a:ext cx="2134262" cy="1325069"/>
          </a:xfrm>
          <a:prstGeom prst="roundRect">
            <a:avLst>
              <a:gd name="adj" fmla="val 14377"/>
            </a:avLst>
          </a:prstGeom>
          <a:solidFill>
            <a:schemeClr val="accent1"/>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a:lnSpc>
                <a:spcPct val="80000"/>
              </a:lnSpc>
              <a:spcBef>
                <a:spcPts val="0"/>
              </a:spcBef>
              <a:defRPr sz="3200" cap="all">
                <a:solidFill>
                  <a:srgbClr val="FFFFFF"/>
                </a:solidFill>
                <a:latin typeface="+mn-lt"/>
                <a:ea typeface="+mn-ea"/>
                <a:cs typeface="+mn-cs"/>
                <a:sym typeface="DIN Condensed"/>
              </a:defRPr>
            </a:pPr>
            <a:r>
              <a:t>D</a:t>
            </a:r>
            <a:r>
              <a:rPr cap="none"/>
              <a:t>ecision Engine</a:t>
            </a:r>
          </a:p>
        </p:txBody>
      </p:sp>
      <p:sp>
        <p:nvSpPr>
          <p:cNvPr id="393" name="Shape 393"/>
          <p:cNvSpPr/>
          <p:nvPr/>
        </p:nvSpPr>
        <p:spPr>
          <a:xfrm>
            <a:off x="777136" y="4344589"/>
            <a:ext cx="2134262" cy="1325069"/>
          </a:xfrm>
          <a:prstGeom prst="roundRect">
            <a:avLst>
              <a:gd name="adj" fmla="val 14377"/>
            </a:avLst>
          </a:prstGeom>
          <a:solidFill>
            <a:schemeClr val="accent3"/>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a:lnSpc>
                <a:spcPct val="80000"/>
              </a:lnSpc>
              <a:spcBef>
                <a:spcPts val="0"/>
              </a:spcBef>
              <a:defRPr sz="3200" cap="all">
                <a:solidFill>
                  <a:srgbClr val="FFFFFF"/>
                </a:solidFill>
                <a:latin typeface="+mn-lt"/>
                <a:ea typeface="+mn-ea"/>
                <a:cs typeface="+mn-cs"/>
                <a:sym typeface="DIN Condensed"/>
              </a:defRPr>
            </a:pPr>
            <a:r>
              <a:t>ICN-</a:t>
            </a:r>
            <a:r>
              <a:rPr cap="none"/>
              <a:t>Based </a:t>
            </a:r>
            <a:r>
              <a:t>D</a:t>
            </a:r>
            <a:r>
              <a:rPr cap="none"/>
              <a:t>ata Dissemination</a:t>
            </a:r>
          </a:p>
        </p:txBody>
      </p:sp>
      <p:sp>
        <p:nvSpPr>
          <p:cNvPr id="394" name="Shape 394"/>
          <p:cNvSpPr/>
          <p:nvPr/>
        </p:nvSpPr>
        <p:spPr>
          <a:xfrm>
            <a:off x="777136" y="7315442"/>
            <a:ext cx="2134262" cy="1325069"/>
          </a:xfrm>
          <a:prstGeom prst="roundRect">
            <a:avLst>
              <a:gd name="adj" fmla="val 14377"/>
            </a:avLst>
          </a:prstGeom>
          <a:solidFill>
            <a:schemeClr val="accent4"/>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3200">
                <a:solidFill>
                  <a:srgbClr val="FFFFFF"/>
                </a:solidFill>
                <a:latin typeface="+mn-lt"/>
                <a:ea typeface="+mn-ea"/>
                <a:cs typeface="+mn-cs"/>
                <a:sym typeface="DIN Condensed"/>
              </a:defRPr>
            </a:lvl1pPr>
          </a:lstStyle>
          <a:p>
            <a:r>
              <a:t>Service Execution</a:t>
            </a:r>
          </a:p>
        </p:txBody>
      </p:sp>
      <p:sp>
        <p:nvSpPr>
          <p:cNvPr id="395" name="Shape 395"/>
          <p:cNvSpPr/>
          <p:nvPr/>
        </p:nvSpPr>
        <p:spPr>
          <a:xfrm flipH="1">
            <a:off x="1925547" y="2859163"/>
            <a:ext cx="1" cy="1325069"/>
          </a:xfrm>
          <a:prstGeom prst="line">
            <a:avLst/>
          </a:prstGeom>
          <a:ln w="139700">
            <a:solidFill>
              <a:srgbClr val="A6AAA9">
                <a:alpha val="46555"/>
              </a:srgbClr>
            </a:solidFill>
            <a:miter lim="400000"/>
            <a:tailEnd type="triangle"/>
          </a:ln>
        </p:spPr>
        <p:txBody>
          <a:bodyPr lIns="50800" tIns="50800" rIns="50800" bIns="50800" anchor="ctr"/>
          <a:lstStyle/>
          <a:p>
            <a:pPr algn="ctr">
              <a:lnSpc>
                <a:spcPct val="80000"/>
              </a:lnSpc>
              <a:spcBef>
                <a:spcPts val="0"/>
              </a:spcBef>
              <a:defRPr sz="2800" cap="all">
                <a:latin typeface="+mn-lt"/>
                <a:ea typeface="+mn-ea"/>
                <a:cs typeface="+mn-cs"/>
                <a:sym typeface="DIN Condensed"/>
              </a:defRPr>
            </a:pPr>
            <a:endParaRPr/>
          </a:p>
        </p:txBody>
      </p:sp>
      <p:sp>
        <p:nvSpPr>
          <p:cNvPr id="396" name="Shape 396"/>
          <p:cNvSpPr/>
          <p:nvPr/>
        </p:nvSpPr>
        <p:spPr>
          <a:xfrm flipH="1">
            <a:off x="1925547" y="5831689"/>
            <a:ext cx="1" cy="1325068"/>
          </a:xfrm>
          <a:prstGeom prst="line">
            <a:avLst/>
          </a:prstGeom>
          <a:ln w="139700">
            <a:solidFill>
              <a:srgbClr val="A6AAA9">
                <a:alpha val="47000"/>
              </a:srgbClr>
            </a:solidFill>
            <a:miter lim="400000"/>
            <a:tailEnd type="triangle"/>
          </a:ln>
        </p:spPr>
        <p:txBody>
          <a:bodyPr lIns="50800" tIns="50800" rIns="50800" bIns="50800" anchor="ctr"/>
          <a:lstStyle/>
          <a:p>
            <a:pPr algn="ctr">
              <a:lnSpc>
                <a:spcPct val="80000"/>
              </a:lnSpc>
              <a:spcBef>
                <a:spcPts val="0"/>
              </a:spcBef>
              <a:defRPr sz="2800" cap="all">
                <a:latin typeface="+mn-lt"/>
                <a:ea typeface="+mn-ea"/>
                <a:cs typeface="+mn-cs"/>
                <a:sym typeface="DIN Condensed"/>
              </a:defRPr>
            </a:pPr>
            <a:endParaRPr/>
          </a:p>
        </p:txBody>
      </p:sp>
      <p:sp>
        <p:nvSpPr>
          <p:cNvPr id="397" name="Shape 397"/>
          <p:cNvSpPr/>
          <p:nvPr/>
        </p:nvSpPr>
        <p:spPr>
          <a:xfrm>
            <a:off x="3666341" y="4234004"/>
            <a:ext cx="7907275" cy="2159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44500" indent="-444500">
              <a:spcBef>
                <a:spcPts val="0"/>
              </a:spcBef>
              <a:buClr>
                <a:schemeClr val="accent3"/>
              </a:buClr>
              <a:buSzPct val="104999"/>
              <a:buFont typeface="Avenir Next"/>
              <a:buChar char="▸"/>
              <a:defRPr>
                <a:latin typeface="Avenir Next Demi Bold"/>
                <a:ea typeface="Avenir Next Demi Bold"/>
                <a:cs typeface="Avenir Next Demi Bold"/>
                <a:sym typeface="Avenir Next Demi Bold"/>
              </a:defRPr>
            </a:pPr>
            <a:r>
              <a:t>Implemented the </a:t>
            </a:r>
            <a:r>
              <a:rPr>
                <a:solidFill>
                  <a:schemeClr val="accent3"/>
                </a:solidFill>
              </a:rPr>
              <a:t>service migration frame work</a:t>
            </a:r>
            <a:r>
              <a:t> </a:t>
            </a:r>
          </a:p>
          <a:p>
            <a:pPr marL="444500" indent="-444500">
              <a:spcBef>
                <a:spcPts val="0"/>
              </a:spcBef>
              <a:buClr>
                <a:schemeClr val="accent3"/>
              </a:buClr>
              <a:buSzPct val="104999"/>
              <a:buFont typeface="Avenir Next"/>
              <a:buChar char="▸"/>
              <a:defRPr>
                <a:latin typeface="Avenir Next Demi Bold"/>
                <a:ea typeface="Avenir Next Demi Bold"/>
                <a:cs typeface="Avenir Next Demi Bold"/>
                <a:sym typeface="Avenir Next Demi Bold"/>
              </a:defRPr>
            </a:pPr>
            <a:r>
              <a:rPr>
                <a:solidFill>
                  <a:schemeClr val="accent3"/>
                </a:solidFill>
              </a:rPr>
              <a:t>Network/Service monitoring</a:t>
            </a:r>
            <a:r>
              <a:t> using pull based communication </a:t>
            </a:r>
          </a:p>
          <a:p>
            <a:pPr marL="444500" indent="-444500">
              <a:spcBef>
                <a:spcPts val="0"/>
              </a:spcBef>
              <a:buClr>
                <a:schemeClr val="accent3"/>
              </a:buClr>
              <a:buSzPct val="104999"/>
              <a:buFont typeface="Avenir Next"/>
              <a:buChar char="▸"/>
              <a:defRPr>
                <a:latin typeface="Avenir Next Demi Bold"/>
                <a:ea typeface="Avenir Next Demi Bold"/>
                <a:cs typeface="Avenir Next Demi Bold"/>
                <a:sym typeface="Avenir Next Demi Bold"/>
              </a:defRPr>
            </a:pPr>
            <a:r>
              <a:t>Service Virtualisation over NDN </a:t>
            </a:r>
            <a:r>
              <a:rPr>
                <a:solidFill>
                  <a:schemeClr val="accent3"/>
                </a:solidFill>
              </a:rPr>
              <a:t>(Docker and NDN integration)</a:t>
            </a:r>
          </a:p>
          <a:p>
            <a:pPr marL="444500" indent="-444500">
              <a:spcBef>
                <a:spcPts val="0"/>
              </a:spcBef>
              <a:buClr>
                <a:schemeClr val="accent3"/>
              </a:buClr>
              <a:buSzPct val="104999"/>
              <a:buFont typeface="Avenir Next"/>
              <a:buChar char="▸"/>
              <a:defRPr>
                <a:latin typeface="Avenir Next Demi Bold"/>
                <a:ea typeface="Avenir Next Demi Bold"/>
                <a:cs typeface="Avenir Next Demi Bold"/>
                <a:sym typeface="Avenir Next Demi Bold"/>
              </a:defRPr>
            </a:pPr>
            <a:r>
              <a:t>Multicast communication through</a:t>
            </a:r>
            <a:r>
              <a:rPr>
                <a:solidFill>
                  <a:schemeClr val="accent1"/>
                </a:solidFill>
              </a:rPr>
              <a:t> </a:t>
            </a:r>
            <a:r>
              <a:rPr>
                <a:solidFill>
                  <a:schemeClr val="accent3"/>
                </a:solidFill>
              </a:rPr>
              <a:t>named based routing</a:t>
            </a:r>
          </a:p>
          <a:p>
            <a:pPr marL="444500" indent="-444500">
              <a:spcBef>
                <a:spcPts val="0"/>
              </a:spcBef>
              <a:buClr>
                <a:schemeClr val="accent3"/>
              </a:buClr>
              <a:buSzPct val="104999"/>
              <a:buFont typeface="Avenir Next"/>
              <a:buChar char="▸"/>
              <a:defRPr>
                <a:latin typeface="Avenir Next Demi Bold"/>
                <a:ea typeface="Avenir Next Demi Bold"/>
                <a:cs typeface="Avenir Next Demi Bold"/>
                <a:sym typeface="Avenir Next Demi Bold"/>
              </a:defRPr>
            </a:pPr>
            <a:r>
              <a:t>Optimising the traffic through </a:t>
            </a:r>
            <a:r>
              <a:rPr>
                <a:solidFill>
                  <a:schemeClr val="accent3"/>
                </a:solidFill>
              </a:rPr>
              <a:t>in-network caching</a:t>
            </a:r>
          </a:p>
          <a:p>
            <a:pPr marL="444500" indent="-444500">
              <a:spcBef>
                <a:spcPts val="0"/>
              </a:spcBef>
              <a:buClr>
                <a:schemeClr val="accent3"/>
              </a:buClr>
              <a:buSzPct val="104999"/>
              <a:buFont typeface="Avenir Next"/>
              <a:buChar char="▸"/>
              <a:defRPr>
                <a:latin typeface="Avenir Next Demi Bold"/>
                <a:ea typeface="Avenir Next Demi Bold"/>
                <a:cs typeface="Avenir Next Demi Bold"/>
                <a:sym typeface="Avenir Next Demi Bold"/>
              </a:defRPr>
            </a:pPr>
            <a:r>
              <a:t>Redirect users’ requests to the closet replica over NDN</a:t>
            </a:r>
          </a:p>
        </p:txBody>
      </p:sp>
      <p:sp>
        <p:nvSpPr>
          <p:cNvPr id="398" name="Shape 398"/>
          <p:cNvSpPr/>
          <p:nvPr/>
        </p:nvSpPr>
        <p:spPr>
          <a:xfrm>
            <a:off x="3559170" y="1302684"/>
            <a:ext cx="7901684" cy="1816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spcBef>
                <a:spcPts val="0"/>
              </a:spcBef>
              <a:buClr>
                <a:schemeClr val="accent1"/>
              </a:buClr>
              <a:buSzPct val="104999"/>
              <a:buFont typeface="Avenir Next"/>
              <a:buChar char="▸"/>
              <a:defRPr>
                <a:latin typeface="Avenir Next Demi Bold"/>
                <a:ea typeface="Avenir Next Demi Bold"/>
                <a:cs typeface="Avenir Next Demi Bold"/>
                <a:sym typeface="Avenir Next Demi Bold"/>
              </a:defRPr>
            </a:pPr>
            <a:r>
              <a:t>Identify and measure critical constraints of the system </a:t>
            </a:r>
            <a:endParaRPr>
              <a:solidFill>
                <a:schemeClr val="accent5"/>
              </a:solidFill>
            </a:endParaRPr>
          </a:p>
          <a:p>
            <a:pPr marL="889000" lvl="1" indent="-444500">
              <a:spcBef>
                <a:spcPts val="0"/>
              </a:spcBef>
              <a:buClr>
                <a:schemeClr val="accent1"/>
              </a:buClr>
              <a:buSzPct val="104999"/>
              <a:buFont typeface="Avenir Next"/>
              <a:buChar char="▸"/>
              <a:defRPr>
                <a:latin typeface="Avenir Next Demi Bold"/>
                <a:ea typeface="Avenir Next Demi Bold"/>
                <a:cs typeface="Avenir Next Demi Bold"/>
                <a:sym typeface="Avenir Next Demi Bold"/>
              </a:defRPr>
            </a:pPr>
            <a:r>
              <a:t>These parameters include CPU load, Memory, number of users, storage (from service execution benchmarking)</a:t>
            </a:r>
          </a:p>
          <a:p>
            <a:pPr marL="444500" indent="-444500">
              <a:spcBef>
                <a:spcPts val="0"/>
              </a:spcBef>
              <a:buClr>
                <a:schemeClr val="accent1"/>
              </a:buClr>
              <a:buSzPct val="104999"/>
              <a:buFont typeface="Avenir Next"/>
              <a:buChar char="▸"/>
              <a:defRPr>
                <a:latin typeface="Avenir Next Demi Bold"/>
                <a:ea typeface="Avenir Next Demi Bold"/>
                <a:cs typeface="Avenir Next Demi Bold"/>
                <a:sym typeface="Avenir Next Demi Bold"/>
              </a:defRPr>
            </a:pPr>
            <a:r>
              <a:t>Identify the QoS requirements </a:t>
            </a:r>
            <a:endParaRPr>
              <a:solidFill>
                <a:schemeClr val="accent5"/>
              </a:solidFill>
            </a:endParaRPr>
          </a:p>
          <a:p>
            <a:pPr marL="444500" indent="-444500">
              <a:spcBef>
                <a:spcPts val="0"/>
              </a:spcBef>
              <a:buClr>
                <a:schemeClr val="accent1"/>
              </a:buClr>
              <a:buSzPct val="104999"/>
              <a:buFont typeface="Avenir Next"/>
              <a:buChar char="▸"/>
              <a:defRPr>
                <a:latin typeface="Avenir Next Demi Bold"/>
                <a:ea typeface="Avenir Next Demi Bold"/>
                <a:cs typeface="Avenir Next Demi Bold"/>
                <a:sym typeface="Avenir Next Demi Bold"/>
              </a:defRPr>
            </a:pPr>
            <a:r>
              <a:t>Develop heuristic algorithms for decision engine</a:t>
            </a:r>
          </a:p>
        </p:txBody>
      </p:sp>
      <p:sp>
        <p:nvSpPr>
          <p:cNvPr id="399" name="Shape 399"/>
          <p:cNvSpPr/>
          <p:nvPr/>
        </p:nvSpPr>
        <p:spPr>
          <a:xfrm>
            <a:off x="2905022" y="7315442"/>
            <a:ext cx="9796464" cy="1324770"/>
          </a:xfrm>
          <a:custGeom>
            <a:avLst/>
            <a:gdLst/>
            <a:ahLst/>
            <a:cxnLst>
              <a:cxn ang="0">
                <a:pos x="wd2" y="hd2"/>
              </a:cxn>
              <a:cxn ang="5400000">
                <a:pos x="wd2" y="hd2"/>
              </a:cxn>
              <a:cxn ang="10800000">
                <a:pos x="wd2" y="hd2"/>
              </a:cxn>
              <a:cxn ang="16200000">
                <a:pos x="wd2" y="hd2"/>
              </a:cxn>
            </a:cxnLst>
            <a:rect l="0" t="0" r="r" b="b"/>
            <a:pathLst>
              <a:path w="21600" h="21600" extrusionOk="0">
                <a:moveTo>
                  <a:pt x="1708" y="0"/>
                </a:moveTo>
                <a:cubicBezTo>
                  <a:pt x="1628" y="0"/>
                  <a:pt x="1564" y="478"/>
                  <a:pt x="1564" y="1068"/>
                </a:cubicBezTo>
                <a:lnTo>
                  <a:pt x="1564" y="7927"/>
                </a:lnTo>
                <a:lnTo>
                  <a:pt x="0" y="10062"/>
                </a:lnTo>
                <a:lnTo>
                  <a:pt x="1564" y="12198"/>
                </a:lnTo>
                <a:lnTo>
                  <a:pt x="1564" y="20532"/>
                </a:lnTo>
                <a:cubicBezTo>
                  <a:pt x="1564" y="21122"/>
                  <a:pt x="1628" y="21600"/>
                  <a:pt x="1708" y="21600"/>
                </a:cubicBezTo>
                <a:lnTo>
                  <a:pt x="21456" y="21600"/>
                </a:lnTo>
                <a:cubicBezTo>
                  <a:pt x="21535" y="21600"/>
                  <a:pt x="21600" y="21122"/>
                  <a:pt x="21600" y="20532"/>
                </a:cubicBezTo>
                <a:lnTo>
                  <a:pt x="21600" y="1068"/>
                </a:lnTo>
                <a:cubicBezTo>
                  <a:pt x="21600" y="478"/>
                  <a:pt x="21535" y="0"/>
                  <a:pt x="21456" y="0"/>
                </a:cubicBezTo>
                <a:lnTo>
                  <a:pt x="1708" y="0"/>
                </a:lnTo>
                <a:close/>
              </a:path>
            </a:pathLst>
          </a:custGeom>
          <a:solidFill>
            <a:schemeClr val="accent4">
              <a:alpha val="24216"/>
            </a:schemeClr>
          </a:solidFill>
          <a:ln w="12700">
            <a:miter lim="400000"/>
          </a:ln>
        </p:spPr>
        <p:txBody>
          <a:bodyPr lIns="50800" tIns="50800" rIns="50800" bIns="50800" anchor="ctr"/>
          <a:lstStyle/>
          <a:p>
            <a:pPr algn="ctr">
              <a:lnSpc>
                <a:spcPct val="80000"/>
              </a:lnSpc>
              <a:spcBef>
                <a:spcPts val="0"/>
              </a:spcBef>
              <a:defRPr sz="2800" cap="all">
                <a:solidFill>
                  <a:srgbClr val="FFFFFF"/>
                </a:solidFill>
                <a:latin typeface="+mn-lt"/>
                <a:ea typeface="+mn-ea"/>
                <a:cs typeface="+mn-cs"/>
                <a:sym typeface="DIN Condensed"/>
              </a:defRPr>
            </a:pPr>
            <a:endParaRPr/>
          </a:p>
        </p:txBody>
      </p:sp>
      <p:sp>
        <p:nvSpPr>
          <p:cNvPr id="400" name="Shape 400"/>
          <p:cNvSpPr/>
          <p:nvPr/>
        </p:nvSpPr>
        <p:spPr>
          <a:xfrm>
            <a:off x="3714253" y="7373467"/>
            <a:ext cx="7809985" cy="128521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marL="261470" indent="-261470">
              <a:spcBef>
                <a:spcPts val="400"/>
              </a:spcBef>
              <a:buClr>
                <a:schemeClr val="accent4">
                  <a:hueOff val="-667846"/>
                  <a:satOff val="2144"/>
                  <a:lumOff val="-5984"/>
                </a:schemeClr>
              </a:buClr>
              <a:buSzPct val="104999"/>
              <a:buFont typeface="Avenir Next"/>
              <a:buChar char="‣"/>
              <a:defRPr>
                <a:solidFill>
                  <a:srgbClr val="222222"/>
                </a:solidFill>
                <a:latin typeface="Avenir Next Demi Bold"/>
                <a:ea typeface="Avenir Next Demi Bold"/>
                <a:cs typeface="Avenir Next Demi Bold"/>
                <a:sym typeface="Avenir Next Demi Bold"/>
              </a:defRPr>
            </a:pPr>
            <a:r>
              <a:t>Operating the lightweight services with service virtualisation</a:t>
            </a:r>
          </a:p>
          <a:p>
            <a:pPr marL="261470" indent="-261470">
              <a:spcBef>
                <a:spcPts val="400"/>
              </a:spcBef>
              <a:buClr>
                <a:schemeClr val="accent4">
                  <a:hueOff val="-667846"/>
                  <a:satOff val="2144"/>
                  <a:lumOff val="-5984"/>
                </a:schemeClr>
              </a:buClr>
              <a:buSzPct val="104999"/>
              <a:buFont typeface="Avenir Next"/>
              <a:buChar char="‣"/>
              <a:defRPr>
                <a:solidFill>
                  <a:srgbClr val="222222"/>
                </a:solidFill>
                <a:latin typeface="Avenir Next Demi Bold"/>
                <a:ea typeface="Avenir Next Demi Bold"/>
                <a:cs typeface="Avenir Next Demi Bold"/>
                <a:sym typeface="Avenir Next Demi Bold"/>
              </a:defRPr>
            </a:pPr>
            <a:r>
              <a:t>Understanding the scalability issues and performance</a:t>
            </a:r>
          </a:p>
        </p:txBody>
      </p:sp>
      <p:sp>
        <p:nvSpPr>
          <p:cNvPr id="401" name="Shape 401"/>
          <p:cNvSpPr/>
          <p:nvPr/>
        </p:nvSpPr>
        <p:spPr>
          <a:xfrm>
            <a:off x="2965286" y="4148279"/>
            <a:ext cx="9676211" cy="2330451"/>
          </a:xfrm>
          <a:custGeom>
            <a:avLst/>
            <a:gdLst/>
            <a:ahLst/>
            <a:cxnLst>
              <a:cxn ang="0">
                <a:pos x="wd2" y="hd2"/>
              </a:cxn>
              <a:cxn ang="5400000">
                <a:pos x="wd2" y="hd2"/>
              </a:cxn>
              <a:cxn ang="10800000">
                <a:pos x="wd2" y="hd2"/>
              </a:cxn>
              <a:cxn ang="16200000">
                <a:pos x="wd2" y="hd2"/>
              </a:cxn>
            </a:cxnLst>
            <a:rect l="0" t="0" r="r" b="b"/>
            <a:pathLst>
              <a:path w="21600" h="21600" extrusionOk="0">
                <a:moveTo>
                  <a:pt x="1596" y="0"/>
                </a:moveTo>
                <a:cubicBezTo>
                  <a:pt x="1516" y="0"/>
                  <a:pt x="1450" y="272"/>
                  <a:pt x="1450" y="607"/>
                </a:cubicBezTo>
                <a:lnTo>
                  <a:pt x="1450" y="4506"/>
                </a:lnTo>
                <a:lnTo>
                  <a:pt x="0" y="5720"/>
                </a:lnTo>
                <a:lnTo>
                  <a:pt x="1450" y="6938"/>
                </a:lnTo>
                <a:lnTo>
                  <a:pt x="1450" y="20993"/>
                </a:lnTo>
                <a:cubicBezTo>
                  <a:pt x="1450" y="21328"/>
                  <a:pt x="1516" y="21600"/>
                  <a:pt x="1596" y="21600"/>
                </a:cubicBezTo>
                <a:lnTo>
                  <a:pt x="21454" y="21600"/>
                </a:lnTo>
                <a:cubicBezTo>
                  <a:pt x="21535" y="21600"/>
                  <a:pt x="21600" y="21328"/>
                  <a:pt x="21600" y="20993"/>
                </a:cubicBezTo>
                <a:lnTo>
                  <a:pt x="21600" y="607"/>
                </a:lnTo>
                <a:cubicBezTo>
                  <a:pt x="21600" y="272"/>
                  <a:pt x="21535" y="0"/>
                  <a:pt x="21454" y="0"/>
                </a:cubicBezTo>
                <a:lnTo>
                  <a:pt x="1596" y="0"/>
                </a:lnTo>
                <a:close/>
              </a:path>
            </a:pathLst>
          </a:custGeom>
          <a:solidFill>
            <a:schemeClr val="accent3">
              <a:hueOff val="-1187647"/>
              <a:satOff val="22407"/>
              <a:lumOff val="18627"/>
              <a:alpha val="24216"/>
            </a:schemeClr>
          </a:solidFill>
          <a:ln w="12700">
            <a:miter lim="400000"/>
          </a:ln>
        </p:spPr>
        <p:txBody>
          <a:bodyPr lIns="50800" tIns="50800" rIns="50800" bIns="50800" anchor="ctr"/>
          <a:lstStyle/>
          <a:p>
            <a:pPr algn="ctr">
              <a:lnSpc>
                <a:spcPct val="80000"/>
              </a:lnSpc>
              <a:spcBef>
                <a:spcPts val="0"/>
              </a:spcBef>
              <a:defRPr sz="2800" cap="all">
                <a:solidFill>
                  <a:srgbClr val="FFFFFF"/>
                </a:solidFill>
                <a:latin typeface="+mn-lt"/>
                <a:ea typeface="+mn-ea"/>
                <a:cs typeface="+mn-cs"/>
                <a:sym typeface="DIN Condensed"/>
              </a:defRPr>
            </a:pPr>
            <a:endParaRPr/>
          </a:p>
        </p:txBody>
      </p:sp>
      <p:sp>
        <p:nvSpPr>
          <p:cNvPr id="402" name="Shape 402"/>
          <p:cNvSpPr/>
          <p:nvPr/>
        </p:nvSpPr>
        <p:spPr>
          <a:xfrm>
            <a:off x="2917127" y="1161083"/>
            <a:ext cx="9772651" cy="2159001"/>
          </a:xfrm>
          <a:custGeom>
            <a:avLst/>
            <a:gdLst/>
            <a:ahLst/>
            <a:cxnLst>
              <a:cxn ang="0">
                <a:pos x="wd2" y="hd2"/>
              </a:cxn>
              <a:cxn ang="5400000">
                <a:pos x="wd2" y="hd2"/>
              </a:cxn>
              <a:cxn ang="10800000">
                <a:pos x="wd2" y="hd2"/>
              </a:cxn>
              <a:cxn ang="16200000">
                <a:pos x="wd2" y="hd2"/>
              </a:cxn>
            </a:cxnLst>
            <a:rect l="0" t="0" r="r" b="b"/>
            <a:pathLst>
              <a:path w="21600" h="21600" extrusionOk="0">
                <a:moveTo>
                  <a:pt x="1659" y="0"/>
                </a:moveTo>
                <a:cubicBezTo>
                  <a:pt x="1579" y="0"/>
                  <a:pt x="1514" y="293"/>
                  <a:pt x="1514" y="655"/>
                </a:cubicBezTo>
                <a:lnTo>
                  <a:pt x="1514" y="4864"/>
                </a:lnTo>
                <a:lnTo>
                  <a:pt x="0" y="6174"/>
                </a:lnTo>
                <a:lnTo>
                  <a:pt x="1514" y="7485"/>
                </a:lnTo>
                <a:lnTo>
                  <a:pt x="1514" y="20945"/>
                </a:lnTo>
                <a:cubicBezTo>
                  <a:pt x="1514" y="21307"/>
                  <a:pt x="1579" y="21600"/>
                  <a:pt x="1659" y="21600"/>
                </a:cubicBezTo>
                <a:lnTo>
                  <a:pt x="21455" y="21600"/>
                </a:lnTo>
                <a:cubicBezTo>
                  <a:pt x="21535" y="21600"/>
                  <a:pt x="21600" y="21307"/>
                  <a:pt x="21600" y="20945"/>
                </a:cubicBezTo>
                <a:lnTo>
                  <a:pt x="21600" y="655"/>
                </a:lnTo>
                <a:cubicBezTo>
                  <a:pt x="21600" y="293"/>
                  <a:pt x="21535" y="0"/>
                  <a:pt x="21455" y="0"/>
                </a:cubicBezTo>
                <a:lnTo>
                  <a:pt x="1659" y="0"/>
                </a:lnTo>
                <a:close/>
              </a:path>
            </a:pathLst>
          </a:custGeom>
          <a:solidFill>
            <a:schemeClr val="accent2">
              <a:hueOff val="58624"/>
              <a:satOff val="8984"/>
              <a:lumOff val="25490"/>
              <a:alpha val="24216"/>
            </a:schemeClr>
          </a:solidFill>
          <a:ln w="12700">
            <a:miter lim="400000"/>
          </a:ln>
        </p:spPr>
        <p:txBody>
          <a:bodyPr lIns="50800" tIns="50800" rIns="50800" bIns="50800" anchor="ctr"/>
          <a:lstStyle/>
          <a:p>
            <a:pPr algn="ctr">
              <a:lnSpc>
                <a:spcPct val="80000"/>
              </a:lnSpc>
              <a:spcBef>
                <a:spcPts val="0"/>
              </a:spcBef>
              <a:defRPr sz="2800" cap="all">
                <a:solidFill>
                  <a:srgbClr val="FFFFFF"/>
                </a:solidFill>
                <a:latin typeface="+mn-lt"/>
                <a:ea typeface="+mn-ea"/>
                <a:cs typeface="+mn-cs"/>
                <a:sym typeface="DIN Condensed"/>
              </a:defRPr>
            </a:pPr>
            <a:endParaRPr/>
          </a:p>
        </p:txBody>
      </p:sp>
      <p:sp>
        <p:nvSpPr>
          <p:cNvPr id="403" name="Shape 403"/>
          <p:cNvSpPr/>
          <p:nvPr/>
        </p:nvSpPr>
        <p:spPr>
          <a:xfrm>
            <a:off x="10542354" y="1289870"/>
            <a:ext cx="915925"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r>
              <a:t>[Done]</a:t>
            </a:r>
          </a:p>
        </p:txBody>
      </p:sp>
      <p:sp>
        <p:nvSpPr>
          <p:cNvPr id="404" name="Shape 404"/>
          <p:cNvSpPr/>
          <p:nvPr/>
        </p:nvSpPr>
        <p:spPr>
          <a:xfrm>
            <a:off x="7917264" y="2307502"/>
            <a:ext cx="1390905"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r>
              <a:t>[On going]</a:t>
            </a:r>
          </a:p>
        </p:txBody>
      </p:sp>
      <p:sp>
        <p:nvSpPr>
          <p:cNvPr id="405" name="Shape 405"/>
          <p:cNvSpPr/>
          <p:nvPr/>
        </p:nvSpPr>
        <p:spPr>
          <a:xfrm>
            <a:off x="9813798" y="2668274"/>
            <a:ext cx="1390905"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r>
              <a:t>[On going]</a:t>
            </a:r>
          </a:p>
        </p:txBody>
      </p:sp>
      <p:sp>
        <p:nvSpPr>
          <p:cNvPr id="406" name="Shape 406"/>
          <p:cNvSpPr/>
          <p:nvPr/>
        </p:nvSpPr>
        <p:spPr>
          <a:xfrm>
            <a:off x="9771888" y="4237179"/>
            <a:ext cx="915925"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r>
              <a:t>[Done]</a:t>
            </a:r>
          </a:p>
        </p:txBody>
      </p:sp>
      <p:sp>
        <p:nvSpPr>
          <p:cNvPr id="407" name="Shape 407"/>
          <p:cNvSpPr/>
          <p:nvPr/>
        </p:nvSpPr>
        <p:spPr>
          <a:xfrm>
            <a:off x="11627394" y="4584313"/>
            <a:ext cx="915925"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r>
              <a:t>[Done]</a:t>
            </a:r>
          </a:p>
        </p:txBody>
      </p:sp>
      <p:sp>
        <p:nvSpPr>
          <p:cNvPr id="408" name="Shape 408"/>
          <p:cNvSpPr/>
          <p:nvPr/>
        </p:nvSpPr>
        <p:spPr>
          <a:xfrm>
            <a:off x="11627394" y="4939913"/>
            <a:ext cx="915925"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r>
              <a:t>[Done]</a:t>
            </a:r>
          </a:p>
        </p:txBody>
      </p:sp>
      <p:sp>
        <p:nvSpPr>
          <p:cNvPr id="409" name="Shape 409"/>
          <p:cNvSpPr/>
          <p:nvPr/>
        </p:nvSpPr>
        <p:spPr>
          <a:xfrm>
            <a:off x="10738394" y="5274346"/>
            <a:ext cx="915925"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r>
              <a:t>[Done]</a:t>
            </a:r>
          </a:p>
        </p:txBody>
      </p:sp>
      <p:sp>
        <p:nvSpPr>
          <p:cNvPr id="410" name="Shape 410"/>
          <p:cNvSpPr/>
          <p:nvPr/>
        </p:nvSpPr>
        <p:spPr>
          <a:xfrm>
            <a:off x="10025887" y="5621000"/>
            <a:ext cx="1427989"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r>
              <a:t>[On Going]</a:t>
            </a:r>
          </a:p>
        </p:txBody>
      </p:sp>
      <p:sp>
        <p:nvSpPr>
          <p:cNvPr id="411" name="Shape 411"/>
          <p:cNvSpPr/>
          <p:nvPr/>
        </p:nvSpPr>
        <p:spPr>
          <a:xfrm>
            <a:off x="10571262" y="5964380"/>
            <a:ext cx="1427989"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r>
              <a:t>[On Going]</a:t>
            </a:r>
          </a:p>
        </p:txBody>
      </p:sp>
      <p:sp>
        <p:nvSpPr>
          <p:cNvPr id="412" name="Shape 412"/>
          <p:cNvSpPr/>
          <p:nvPr/>
        </p:nvSpPr>
        <p:spPr>
          <a:xfrm>
            <a:off x="11229461" y="7590434"/>
            <a:ext cx="915925"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r>
              <a:t>[Done]</a:t>
            </a:r>
          </a:p>
        </p:txBody>
      </p:sp>
      <p:sp>
        <p:nvSpPr>
          <p:cNvPr id="413" name="Shape 413"/>
          <p:cNvSpPr/>
          <p:nvPr/>
        </p:nvSpPr>
        <p:spPr>
          <a:xfrm>
            <a:off x="10402654" y="8004459"/>
            <a:ext cx="915925"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5"/>
                </a:solidFill>
              </a:defRPr>
            </a:lvl1pPr>
          </a:lstStyle>
          <a:p>
            <a:r>
              <a:t>[Done]</a:t>
            </a: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5" name="186445883_1467x1619.jpeg"/>
          <p:cNvPicPr>
            <a:picLocks noGrp="1" noChangeAspect="1"/>
          </p:cNvPicPr>
          <p:nvPr>
            <p:ph type="pic" idx="13"/>
          </p:nvPr>
        </p:nvPicPr>
        <p:blipFill>
          <a:blip r:embed="rId2">
            <a:extLst/>
          </a:blip>
          <a:srcRect l="11466" t="129" r="26616" b="129"/>
          <a:stretch>
            <a:fillRect/>
          </a:stretch>
        </p:blipFill>
        <p:spPr>
          <a:prstGeom prst="rect">
            <a:avLst/>
          </a:prstGeom>
        </p:spPr>
      </p:pic>
      <p:sp>
        <p:nvSpPr>
          <p:cNvPr id="416" name="Shape 416"/>
          <p:cNvSpPr>
            <a:spLocks noGrp="1"/>
          </p:cNvSpPr>
          <p:nvPr>
            <p:ph type="title"/>
          </p:nvPr>
        </p:nvSpPr>
        <p:spPr>
          <a:prstGeom prst="rect">
            <a:avLst/>
          </a:prstGeom>
        </p:spPr>
        <p:txBody>
          <a:bodyPr/>
          <a:lstStyle>
            <a:lvl1pPr defTabSz="303783">
              <a:defRPr sz="8839"/>
            </a:lvl1pPr>
          </a:lstStyle>
          <a:p>
            <a:r>
              <a:t>Service Migration with Push services </a:t>
            </a:r>
          </a:p>
        </p:txBody>
      </p:sp>
      <p:sp>
        <p:nvSpPr>
          <p:cNvPr id="417" name="Shape 417"/>
          <p:cNvSpPr>
            <a:spLocks noGrp="1"/>
          </p:cNvSpPr>
          <p:nvPr>
            <p:ph type="body" sz="quarter" idx="1"/>
          </p:nvPr>
        </p:nvSpPr>
        <p:spPr>
          <a:prstGeom prst="rect">
            <a:avLst/>
          </a:prstGeom>
        </p:spPr>
        <p:txBody>
          <a:bodyPr/>
          <a:lstStyle/>
          <a:p>
            <a:r>
              <a:t>Demo</a:t>
            </a:r>
          </a:p>
        </p:txBody>
      </p:sp>
      <p:sp>
        <p:nvSpPr>
          <p:cNvPr id="418" name="Shape 418"/>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15</a:t>
            </a:fld>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a:spLocks noGrp="1"/>
          </p:cNvSpPr>
          <p:nvPr>
            <p:ph type="title"/>
          </p:nvPr>
        </p:nvSpPr>
        <p:spPr>
          <a:prstGeom prst="rect">
            <a:avLst/>
          </a:prstGeom>
        </p:spPr>
        <p:txBody>
          <a:bodyPr/>
          <a:lstStyle>
            <a:lvl1pPr defTabSz="467359">
              <a:spcBef>
                <a:spcPts val="2200"/>
              </a:spcBef>
              <a:defRPr sz="4800"/>
            </a:lvl1pPr>
          </a:lstStyle>
          <a:p>
            <a:r>
              <a:t>Objective of Task 4.1</a:t>
            </a:r>
          </a:p>
        </p:txBody>
      </p:sp>
      <p:sp>
        <p:nvSpPr>
          <p:cNvPr id="205" name="Shape 205"/>
          <p:cNvSpPr>
            <a:spLocks noGrp="1"/>
          </p:cNvSpPr>
          <p:nvPr>
            <p:ph type="body" idx="1"/>
          </p:nvPr>
        </p:nvSpPr>
        <p:spPr>
          <a:prstGeom prst="rect">
            <a:avLst/>
          </a:prstGeom>
        </p:spPr>
        <p:txBody>
          <a:bodyPr/>
          <a:lstStyle/>
          <a:p>
            <a:endParaRPr/>
          </a:p>
          <a:p>
            <a:r>
              <a:t>The aim of Task 4.1 of WP4 is to abstract away network impairments from the user’s view (as much as possible).</a:t>
            </a:r>
          </a:p>
          <a:p>
            <a:r>
              <a:t>To develop the mechanisms providing different levels of </a:t>
            </a:r>
            <a:r>
              <a:rPr>
                <a:solidFill>
                  <a:schemeClr val="accent4">
                    <a:hueOff val="-1395324"/>
                    <a:satOff val="-3373"/>
                    <a:lumOff val="-9849"/>
                  </a:schemeClr>
                </a:solidFill>
              </a:rPr>
              <a:t>QoS: less-than-best effort, best effort and guaranteed.</a:t>
            </a:r>
          </a:p>
          <a:p>
            <a:r>
              <a:t>In our view and to simplify the problem, the issue can be </a:t>
            </a:r>
            <a:r>
              <a:rPr>
                <a:solidFill>
                  <a:schemeClr val="accent4">
                    <a:hueOff val="-1395324"/>
                    <a:satOff val="-3373"/>
                    <a:lumOff val="-9849"/>
                  </a:schemeClr>
                </a:solidFill>
              </a:rPr>
              <a:t>tackled at different levels of the software stack</a:t>
            </a:r>
          </a:p>
        </p:txBody>
      </p:sp>
      <p:sp>
        <p:nvSpPr>
          <p:cNvPr id="206" name="Shape 206"/>
          <p:cNvSpPr>
            <a:spLocks noGrp="1"/>
          </p:cNvSpPr>
          <p:nvPr>
            <p:ph type="sldNum" sz="quarter" idx="2"/>
          </p:nvPr>
        </p:nvSpPr>
        <p:spPr>
          <a:xfrm>
            <a:off x="12332920" y="431800"/>
            <a:ext cx="260599" cy="4572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2</a:t>
            </a:fld>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Shape 208"/>
          <p:cNvSpPr/>
          <p:nvPr/>
        </p:nvSpPr>
        <p:spPr>
          <a:xfrm>
            <a:off x="114300" y="5745390"/>
            <a:ext cx="7652717" cy="3110653"/>
          </a:xfrm>
          <a:prstGeom prst="roundRect">
            <a:avLst>
              <a:gd name="adj" fmla="val 18338"/>
            </a:avLst>
          </a:prstGeom>
          <a:solidFill>
            <a:schemeClr val="accent3">
              <a:hueOff val="-1187647"/>
              <a:satOff val="22407"/>
              <a:lumOff val="18627"/>
              <a:alpha val="37759"/>
            </a:schemeClr>
          </a:solidFill>
          <a:ln w="12700">
            <a:miter lim="400000"/>
          </a:ln>
        </p:spPr>
        <p:txBody>
          <a:bodyPr lIns="50800" tIns="50800" rIns="50800" bIns="50800" anchor="ctr"/>
          <a:lstStyle/>
          <a:p>
            <a:pPr algn="ctr">
              <a:lnSpc>
                <a:spcPct val="80000"/>
              </a:lnSpc>
              <a:spcBef>
                <a:spcPts val="0"/>
              </a:spcBef>
              <a:defRPr sz="2800" cap="all">
                <a:solidFill>
                  <a:srgbClr val="232323"/>
                </a:solidFill>
                <a:latin typeface="+mn-lt"/>
                <a:ea typeface="+mn-ea"/>
                <a:cs typeface="+mn-cs"/>
                <a:sym typeface="DIN Condensed"/>
              </a:defRPr>
            </a:pPr>
            <a:endParaRPr/>
          </a:p>
        </p:txBody>
      </p:sp>
      <p:sp>
        <p:nvSpPr>
          <p:cNvPr id="209" name="Shape 209"/>
          <p:cNvSpPr/>
          <p:nvPr/>
        </p:nvSpPr>
        <p:spPr>
          <a:xfrm>
            <a:off x="7831666" y="1942003"/>
            <a:ext cx="5101218" cy="3802841"/>
          </a:xfrm>
          <a:prstGeom prst="roundRect">
            <a:avLst>
              <a:gd name="adj" fmla="val 15000"/>
            </a:avLst>
          </a:prstGeom>
          <a:solidFill>
            <a:schemeClr val="accent4">
              <a:alpha val="21776"/>
            </a:schemeClr>
          </a:solidFill>
          <a:ln w="12700">
            <a:miter lim="400000"/>
          </a:ln>
        </p:spPr>
        <p:txBody>
          <a:bodyPr lIns="50800" tIns="50800" rIns="50800" bIns="50800" anchor="ctr"/>
          <a:lstStyle/>
          <a:p>
            <a:pPr algn="ctr">
              <a:lnSpc>
                <a:spcPct val="80000"/>
              </a:lnSpc>
              <a:spcBef>
                <a:spcPts val="0"/>
              </a:spcBef>
              <a:defRPr sz="2800" cap="all">
                <a:solidFill>
                  <a:srgbClr val="232323"/>
                </a:solidFill>
                <a:latin typeface="+mn-lt"/>
                <a:ea typeface="+mn-ea"/>
                <a:cs typeface="+mn-cs"/>
                <a:sym typeface="DIN Condensed"/>
              </a:defRPr>
            </a:pPr>
            <a:endParaRPr/>
          </a:p>
        </p:txBody>
      </p:sp>
      <p:sp>
        <p:nvSpPr>
          <p:cNvPr id="210" name="Shape 210"/>
          <p:cNvSpPr>
            <a:spLocks noGrp="1"/>
          </p:cNvSpPr>
          <p:nvPr>
            <p:ph type="title"/>
          </p:nvPr>
        </p:nvSpPr>
        <p:spPr>
          <a:prstGeom prst="rect">
            <a:avLst/>
          </a:prstGeom>
        </p:spPr>
        <p:txBody>
          <a:bodyPr/>
          <a:lstStyle>
            <a:lvl1pPr defTabSz="467359">
              <a:spcBef>
                <a:spcPts val="2200"/>
              </a:spcBef>
              <a:defRPr sz="4800"/>
            </a:lvl1pPr>
          </a:lstStyle>
          <a:p>
            <a:r>
              <a:t>UMOBILE QoS Model</a:t>
            </a:r>
          </a:p>
        </p:txBody>
      </p:sp>
      <p:sp>
        <p:nvSpPr>
          <p:cNvPr id="211" name="Shape 211"/>
          <p:cNvSpPr>
            <a:spLocks noGrp="1"/>
          </p:cNvSpPr>
          <p:nvPr>
            <p:ph type="sldNum" sz="quarter" idx="2"/>
          </p:nvPr>
        </p:nvSpPr>
        <p:spPr>
          <a:xfrm>
            <a:off x="12332920" y="431800"/>
            <a:ext cx="260599" cy="4572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3</a:t>
            </a:fld>
            <a:endParaRPr/>
          </a:p>
        </p:txBody>
      </p:sp>
      <p:pic>
        <p:nvPicPr>
          <p:cNvPr id="212" name="pasted-image.pdf"/>
          <p:cNvPicPr>
            <a:picLocks noChangeAspect="1"/>
          </p:cNvPicPr>
          <p:nvPr/>
        </p:nvPicPr>
        <p:blipFill>
          <a:blip r:embed="rId2">
            <a:extLst/>
          </a:blip>
          <a:stretch>
            <a:fillRect/>
          </a:stretch>
        </p:blipFill>
        <p:spPr>
          <a:xfrm>
            <a:off x="173566" y="1355166"/>
            <a:ext cx="7284998" cy="4095982"/>
          </a:xfrm>
          <a:prstGeom prst="rect">
            <a:avLst/>
          </a:prstGeom>
          <a:ln w="12700">
            <a:miter lim="400000"/>
          </a:ln>
        </p:spPr>
      </p:pic>
      <p:sp>
        <p:nvSpPr>
          <p:cNvPr id="213" name="Shape 213"/>
          <p:cNvSpPr/>
          <p:nvPr/>
        </p:nvSpPr>
        <p:spPr>
          <a:xfrm>
            <a:off x="260908" y="5954516"/>
            <a:ext cx="7537301" cy="2794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61470" indent="-261470">
              <a:spcBef>
                <a:spcPts val="1000"/>
              </a:spcBef>
              <a:buClr>
                <a:schemeClr val="accent1"/>
              </a:buClr>
              <a:buSzPct val="104999"/>
              <a:buFont typeface="Avenir Next"/>
              <a:buChar char="‣"/>
              <a:defRPr>
                <a:latin typeface="Avenir Next Demi Bold"/>
                <a:ea typeface="Avenir Next Demi Bold"/>
                <a:cs typeface="Avenir Next Demi Bold"/>
                <a:sym typeface="Avenir Next Demi Bold"/>
              </a:defRPr>
            </a:pPr>
            <a:r>
              <a:t>There are different business models for service provisioning. </a:t>
            </a:r>
          </a:p>
          <a:p>
            <a:pPr marL="261470" indent="-261470">
              <a:spcBef>
                <a:spcPts val="1000"/>
              </a:spcBef>
              <a:buClr>
                <a:schemeClr val="accent1"/>
              </a:buClr>
              <a:buSzPct val="104999"/>
              <a:buFont typeface="Avenir Next"/>
              <a:buChar char="‣"/>
              <a:defRPr>
                <a:latin typeface="Avenir Next Demi Bold"/>
                <a:ea typeface="Avenir Next Demi Bold"/>
                <a:cs typeface="Avenir Next Demi Bold"/>
                <a:sym typeface="Avenir Next Demi Bold"/>
              </a:defRPr>
            </a:pPr>
            <a:r>
              <a:t>We assume a business model with four stakeholders:</a:t>
            </a:r>
          </a:p>
          <a:p>
            <a:pPr marL="705970" lvl="1" indent="-261470">
              <a:spcBef>
                <a:spcPts val="1000"/>
              </a:spcBef>
              <a:buClr>
                <a:schemeClr val="accent1"/>
              </a:buClr>
              <a:buSzPct val="104999"/>
              <a:buFont typeface="Avenir Next"/>
              <a:buChar char="‣"/>
              <a:defRPr>
                <a:latin typeface="Avenir Next Demi Bold"/>
                <a:ea typeface="Avenir Next Demi Bold"/>
                <a:cs typeface="Avenir Next Demi Bold"/>
                <a:sym typeface="Avenir Next Demi Bold"/>
              </a:defRPr>
            </a:pPr>
            <a:r>
              <a:t>Service Producer (SP)</a:t>
            </a:r>
          </a:p>
          <a:p>
            <a:pPr marL="705970" lvl="1" indent="-261470">
              <a:spcBef>
                <a:spcPts val="1000"/>
              </a:spcBef>
              <a:buClr>
                <a:schemeClr val="accent1"/>
              </a:buClr>
              <a:buSzPct val="104999"/>
              <a:buFont typeface="Avenir Next"/>
              <a:buChar char="‣"/>
              <a:defRPr>
                <a:latin typeface="Avenir Next Demi Bold"/>
                <a:ea typeface="Avenir Next Demi Bold"/>
                <a:cs typeface="Avenir Next Demi Bold"/>
                <a:sym typeface="Avenir Next Demi Bold"/>
              </a:defRPr>
            </a:pPr>
            <a:r>
              <a:t>Service Distributor (SD)</a:t>
            </a:r>
          </a:p>
          <a:p>
            <a:pPr marL="705970" lvl="1" indent="-261470">
              <a:spcBef>
                <a:spcPts val="1000"/>
              </a:spcBef>
              <a:buClr>
                <a:schemeClr val="accent1"/>
              </a:buClr>
              <a:buSzPct val="104999"/>
              <a:buFont typeface="Avenir Next"/>
              <a:buChar char="‣"/>
              <a:defRPr>
                <a:latin typeface="Avenir Next Demi Bold"/>
                <a:ea typeface="Avenir Next Demi Bold"/>
                <a:cs typeface="Avenir Next Demi Bold"/>
                <a:sym typeface="Avenir Next Demi Bold"/>
              </a:defRPr>
            </a:pPr>
            <a:r>
              <a:t>Internet Service Provider (ISP)</a:t>
            </a:r>
          </a:p>
          <a:p>
            <a:pPr marL="705970" lvl="1" indent="-261470">
              <a:spcBef>
                <a:spcPts val="1000"/>
              </a:spcBef>
              <a:buClr>
                <a:schemeClr val="accent1"/>
              </a:buClr>
              <a:buSzPct val="104999"/>
              <a:buFont typeface="Avenir Next"/>
              <a:buChar char="‣"/>
              <a:defRPr>
                <a:latin typeface="Avenir Next Demi Bold"/>
                <a:ea typeface="Avenir Next Demi Bold"/>
                <a:cs typeface="Avenir Next Demi Bold"/>
                <a:sym typeface="Avenir Next Demi Bold"/>
              </a:defRPr>
            </a:pPr>
            <a:r>
              <a:t>Service Consumer (SC)</a:t>
            </a:r>
          </a:p>
        </p:txBody>
      </p:sp>
      <p:sp>
        <p:nvSpPr>
          <p:cNvPr id="214" name="Shape 214"/>
          <p:cNvSpPr/>
          <p:nvPr/>
        </p:nvSpPr>
        <p:spPr>
          <a:xfrm>
            <a:off x="7973025" y="2059073"/>
            <a:ext cx="4818500" cy="3568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61470" indent="-261470">
              <a:spcBef>
                <a:spcPts val="1000"/>
              </a:spcBef>
              <a:buClr>
                <a:schemeClr val="accent1"/>
              </a:buClr>
              <a:buSzPct val="104999"/>
              <a:buFont typeface="Avenir Next"/>
              <a:buChar char="‣"/>
              <a:defRPr>
                <a:latin typeface="Avenir Next Demi Bold"/>
                <a:ea typeface="Avenir Next Demi Bold"/>
                <a:cs typeface="Avenir Next Demi Bold"/>
                <a:sym typeface="Avenir Next Demi Bold"/>
              </a:defRPr>
            </a:pPr>
            <a:r>
              <a:t>This is one of the simplest but realistic models.</a:t>
            </a:r>
          </a:p>
          <a:p>
            <a:pPr marL="261470" indent="-261470">
              <a:spcBef>
                <a:spcPts val="1000"/>
              </a:spcBef>
              <a:buClr>
                <a:schemeClr val="accent1"/>
              </a:buClr>
              <a:buSzPct val="104999"/>
              <a:buFont typeface="Avenir Next"/>
              <a:buChar char="‣"/>
              <a:defRPr>
                <a:latin typeface="Avenir Next Demi Bold"/>
                <a:ea typeface="Avenir Next Demi Bold"/>
                <a:cs typeface="Avenir Next Demi Bold"/>
                <a:sym typeface="Avenir Next Demi Bold"/>
              </a:defRPr>
            </a:pPr>
            <a:r>
              <a:t>The network provider is responsible for and in full control of the QoS delivered by the services.</a:t>
            </a:r>
          </a:p>
          <a:p>
            <a:pPr marL="261470" indent="-261470">
              <a:spcBef>
                <a:spcPts val="1000"/>
              </a:spcBef>
              <a:buClr>
                <a:schemeClr val="accent1"/>
              </a:buClr>
              <a:buSzPct val="104999"/>
              <a:buFont typeface="Avenir Next"/>
              <a:buChar char="‣"/>
              <a:defRPr>
                <a:latin typeface="Avenir Next Demi Bold"/>
                <a:ea typeface="Avenir Next Demi Bold"/>
                <a:cs typeface="Avenir Next Demi Bold"/>
                <a:sym typeface="Avenir Next Demi Bold"/>
              </a:defRPr>
            </a:pPr>
            <a:r>
              <a:t>He/she can deploy QoS mechanisms as needed.</a:t>
            </a:r>
          </a:p>
          <a:p>
            <a:pPr marL="261470" indent="-261470">
              <a:spcBef>
                <a:spcPts val="1000"/>
              </a:spcBef>
              <a:buClr>
                <a:schemeClr val="accent1"/>
              </a:buClr>
              <a:buSzPct val="104999"/>
              <a:buFont typeface="Avenir Next"/>
              <a:buChar char="‣"/>
              <a:defRPr>
                <a:latin typeface="Avenir Next Demi Bold"/>
                <a:ea typeface="Avenir Next Demi Bold"/>
                <a:cs typeface="Avenir Next Demi Bold"/>
                <a:sym typeface="Avenir Next Demi Bold"/>
              </a:defRPr>
            </a:pPr>
            <a:r>
              <a:t>Commercial network providers  also apply this model for VoD service</a:t>
            </a:r>
          </a:p>
        </p:txBody>
      </p:sp>
      <p:sp>
        <p:nvSpPr>
          <p:cNvPr id="215" name="Shape 215"/>
          <p:cNvSpPr/>
          <p:nvPr/>
        </p:nvSpPr>
        <p:spPr>
          <a:xfrm>
            <a:off x="8796934" y="1301457"/>
            <a:ext cx="3170683" cy="462282"/>
          </a:xfrm>
          <a:prstGeom prst="rect">
            <a:avLst/>
          </a:prstGeom>
          <a:solidFill>
            <a:schemeClr val="accent4"/>
          </a:solidFill>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80000"/>
              </a:lnSpc>
              <a:spcBef>
                <a:spcPts val="0"/>
              </a:spcBef>
              <a:defRPr sz="2800">
                <a:solidFill>
                  <a:srgbClr val="232323"/>
                </a:solidFill>
                <a:latin typeface="+mn-lt"/>
                <a:ea typeface="+mn-ea"/>
                <a:cs typeface="+mn-cs"/>
                <a:sym typeface="DIN Condensed"/>
              </a:defRPr>
            </a:lvl1pPr>
          </a:lstStyle>
          <a:p>
            <a:r>
              <a:t>Why we choose this model?</a:t>
            </a:r>
          </a:p>
        </p:txBody>
      </p:sp>
      <p:pic>
        <p:nvPicPr>
          <p:cNvPr id="216" name="Picture 215"/>
          <p:cNvPicPr>
            <a:picLocks/>
          </p:cNvPicPr>
          <p:nvPr/>
        </p:nvPicPr>
        <p:blipFill>
          <a:blip r:embed="rId3">
            <a:extLst/>
          </a:blip>
          <a:stretch>
            <a:fillRect/>
          </a:stretch>
        </p:blipFill>
        <p:spPr>
          <a:xfrm>
            <a:off x="8957819" y="6173246"/>
            <a:ext cx="3367531" cy="2356541"/>
          </a:xfrm>
          <a:prstGeom prst="rect">
            <a:avLst/>
          </a:prstGeom>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Shape 218"/>
          <p:cNvSpPr>
            <a:spLocks noGrp="1"/>
          </p:cNvSpPr>
          <p:nvPr>
            <p:ph type="title"/>
          </p:nvPr>
        </p:nvSpPr>
        <p:spPr>
          <a:prstGeom prst="rect">
            <a:avLst/>
          </a:prstGeom>
        </p:spPr>
        <p:txBody>
          <a:bodyPr/>
          <a:lstStyle>
            <a:lvl1pPr defTabSz="467359">
              <a:spcBef>
                <a:spcPts val="2200"/>
              </a:spcBef>
              <a:defRPr sz="4800"/>
            </a:lvl1pPr>
          </a:lstStyle>
          <a:p>
            <a:r>
              <a:t>Relevant QoS Parameters in UMOBILE</a:t>
            </a:r>
          </a:p>
        </p:txBody>
      </p:sp>
      <p:sp>
        <p:nvSpPr>
          <p:cNvPr id="219" name="Shape 219"/>
          <p:cNvSpPr>
            <a:spLocks noGrp="1"/>
          </p:cNvSpPr>
          <p:nvPr>
            <p:ph type="body" idx="1"/>
          </p:nvPr>
        </p:nvSpPr>
        <p:spPr>
          <a:xfrm>
            <a:off x="406400" y="1104304"/>
            <a:ext cx="12192000" cy="7805639"/>
          </a:xfrm>
          <a:prstGeom prst="rect">
            <a:avLst/>
          </a:prstGeom>
        </p:spPr>
        <p:txBody>
          <a:bodyPr/>
          <a:lstStyle/>
          <a:p>
            <a:r>
              <a:t>Potential QoS parameters are: </a:t>
            </a:r>
          </a:p>
          <a:p>
            <a:pPr lvl="1"/>
            <a:r>
              <a:t>Latency</a:t>
            </a:r>
          </a:p>
          <a:p>
            <a:pPr lvl="1"/>
            <a:r>
              <a:t>Availability</a:t>
            </a:r>
          </a:p>
          <a:p>
            <a:pPr lvl="1"/>
            <a:r>
              <a:t>Throughput</a:t>
            </a:r>
          </a:p>
          <a:p>
            <a:pPr lvl="1"/>
            <a:r>
              <a:t>Time to repair (service recovery), etc.</a:t>
            </a:r>
          </a:p>
          <a:p>
            <a:r>
              <a:t>We are focused (for the time being) on </a:t>
            </a:r>
            <a:r>
              <a:rPr>
                <a:solidFill>
                  <a:schemeClr val="accent5"/>
                </a:solidFill>
              </a:rPr>
              <a:t>latency</a:t>
            </a:r>
            <a:r>
              <a:t> and </a:t>
            </a:r>
            <a:r>
              <a:rPr>
                <a:solidFill>
                  <a:schemeClr val="accent5"/>
                </a:solidFill>
              </a:rPr>
              <a:t>availability</a:t>
            </a:r>
            <a:r>
              <a:t>, It seems to be universally relevant.</a:t>
            </a:r>
          </a:p>
        </p:txBody>
      </p:sp>
      <p:sp>
        <p:nvSpPr>
          <p:cNvPr id="220" name="Shape 220"/>
          <p:cNvSpPr>
            <a:spLocks noGrp="1"/>
          </p:cNvSpPr>
          <p:nvPr>
            <p:ph type="sldNum" sz="quarter" idx="2"/>
          </p:nvPr>
        </p:nvSpPr>
        <p:spPr>
          <a:xfrm>
            <a:off x="12332920" y="431800"/>
            <a:ext cx="260599" cy="4572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4</a:t>
            </a:fld>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Shape 222"/>
          <p:cNvSpPr/>
          <p:nvPr/>
        </p:nvSpPr>
        <p:spPr>
          <a:xfrm>
            <a:off x="330200" y="1951315"/>
            <a:ext cx="7117524" cy="2641601"/>
          </a:xfrm>
          <a:prstGeom prst="roundRect">
            <a:avLst>
              <a:gd name="adj" fmla="val 7212"/>
            </a:avLst>
          </a:prstGeom>
          <a:solidFill>
            <a:schemeClr val="accent3">
              <a:alpha val="20979"/>
            </a:schemeClr>
          </a:solidFill>
          <a:ln w="12700">
            <a:miter lim="400000"/>
          </a:ln>
        </p:spPr>
        <p:txBody>
          <a:bodyPr lIns="50800" tIns="50800" rIns="50800" bIns="50800" anchor="ctr"/>
          <a:lstStyle/>
          <a:p>
            <a:pPr algn="ctr">
              <a:lnSpc>
                <a:spcPct val="80000"/>
              </a:lnSpc>
              <a:spcBef>
                <a:spcPts val="0"/>
              </a:spcBef>
              <a:defRPr sz="2800" cap="all">
                <a:solidFill>
                  <a:srgbClr val="FFFFFF"/>
                </a:solidFill>
                <a:latin typeface="+mn-lt"/>
                <a:ea typeface="+mn-ea"/>
                <a:cs typeface="+mn-cs"/>
                <a:sym typeface="DIN Condensed"/>
              </a:defRPr>
            </a:pPr>
            <a:endParaRPr/>
          </a:p>
        </p:txBody>
      </p:sp>
      <p:sp>
        <p:nvSpPr>
          <p:cNvPr id="223" name="Shape 223"/>
          <p:cNvSpPr/>
          <p:nvPr/>
        </p:nvSpPr>
        <p:spPr>
          <a:xfrm>
            <a:off x="7577666" y="1945608"/>
            <a:ext cx="5301997" cy="3199115"/>
          </a:xfrm>
          <a:prstGeom prst="roundRect">
            <a:avLst>
              <a:gd name="adj" fmla="val 5955"/>
            </a:avLst>
          </a:prstGeom>
          <a:solidFill>
            <a:schemeClr val="accent4">
              <a:hueOff val="414058"/>
              <a:satOff val="2144"/>
              <a:lumOff val="10379"/>
              <a:alpha val="26237"/>
            </a:schemeClr>
          </a:solidFill>
          <a:ln w="12700">
            <a:miter lim="400000"/>
          </a:ln>
        </p:spPr>
        <p:txBody>
          <a:bodyPr lIns="50800" tIns="50800" rIns="50800" bIns="50800" anchor="ctr"/>
          <a:lstStyle/>
          <a:p>
            <a:pPr algn="ctr">
              <a:lnSpc>
                <a:spcPct val="80000"/>
              </a:lnSpc>
              <a:spcBef>
                <a:spcPts val="0"/>
              </a:spcBef>
              <a:defRPr sz="2800" cap="all">
                <a:solidFill>
                  <a:srgbClr val="FFFFFF"/>
                </a:solidFill>
                <a:latin typeface="+mn-lt"/>
                <a:ea typeface="+mn-ea"/>
                <a:cs typeface="+mn-cs"/>
                <a:sym typeface="DIN Condensed"/>
              </a:defRPr>
            </a:pPr>
            <a:endParaRPr/>
          </a:p>
        </p:txBody>
      </p:sp>
      <p:sp>
        <p:nvSpPr>
          <p:cNvPr id="224" name="Shape 224"/>
          <p:cNvSpPr>
            <a:spLocks noGrp="1"/>
          </p:cNvSpPr>
          <p:nvPr>
            <p:ph type="title"/>
          </p:nvPr>
        </p:nvSpPr>
        <p:spPr>
          <a:prstGeom prst="rect">
            <a:avLst/>
          </a:prstGeom>
        </p:spPr>
        <p:txBody>
          <a:bodyPr/>
          <a:lstStyle>
            <a:lvl1pPr defTabSz="467359">
              <a:spcBef>
                <a:spcPts val="2200"/>
              </a:spcBef>
              <a:defRPr sz="4800"/>
            </a:lvl1pPr>
          </a:lstStyle>
          <a:p>
            <a:r>
              <a:t>Classes of Services and QoS Mechanisms</a:t>
            </a:r>
          </a:p>
        </p:txBody>
      </p:sp>
      <p:sp>
        <p:nvSpPr>
          <p:cNvPr id="225" name="Shape 225"/>
          <p:cNvSpPr>
            <a:spLocks noGrp="1"/>
          </p:cNvSpPr>
          <p:nvPr>
            <p:ph type="sldNum" sz="quarter" idx="2"/>
          </p:nvPr>
        </p:nvSpPr>
        <p:spPr>
          <a:xfrm>
            <a:off x="12332920" y="431800"/>
            <a:ext cx="260599" cy="4572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5</a:t>
            </a:fld>
            <a:endParaRPr/>
          </a:p>
        </p:txBody>
      </p:sp>
      <p:pic>
        <p:nvPicPr>
          <p:cNvPr id="226" name="pasted-image.pdf"/>
          <p:cNvPicPr>
            <a:picLocks noChangeAspect="1"/>
          </p:cNvPicPr>
          <p:nvPr/>
        </p:nvPicPr>
        <p:blipFill>
          <a:blip r:embed="rId2">
            <a:extLst/>
          </a:blip>
          <a:stretch>
            <a:fillRect/>
          </a:stretch>
        </p:blipFill>
        <p:spPr>
          <a:xfrm>
            <a:off x="53169" y="4722590"/>
            <a:ext cx="6975879" cy="4297641"/>
          </a:xfrm>
          <a:prstGeom prst="rect">
            <a:avLst/>
          </a:prstGeom>
          <a:ln w="12700">
            <a:miter lim="400000"/>
          </a:ln>
        </p:spPr>
      </p:pic>
      <p:sp>
        <p:nvSpPr>
          <p:cNvPr id="227" name="Shape 227"/>
          <p:cNvSpPr>
            <a:spLocks noGrp="1"/>
          </p:cNvSpPr>
          <p:nvPr>
            <p:ph type="body" sz="quarter" idx="1"/>
          </p:nvPr>
        </p:nvSpPr>
        <p:spPr>
          <a:xfrm>
            <a:off x="7658005" y="1951315"/>
            <a:ext cx="5141318" cy="3187701"/>
          </a:xfrm>
          <a:prstGeom prst="rect">
            <a:avLst/>
          </a:prstGeom>
        </p:spPr>
        <p:txBody>
          <a:bodyPr/>
          <a:lstStyle/>
          <a:p>
            <a:pPr marL="440055" indent="-440055" defTabSz="578358">
              <a:spcBef>
                <a:spcPts val="500"/>
              </a:spcBef>
              <a:defRPr sz="2376">
                <a:solidFill>
                  <a:schemeClr val="accent4">
                    <a:hueOff val="-1395324"/>
                    <a:satOff val="-3373"/>
                    <a:lumOff val="-9849"/>
                  </a:schemeClr>
                </a:solidFill>
                <a:latin typeface="Avenir Next Demi Bold"/>
                <a:ea typeface="Avenir Next Demi Bold"/>
                <a:cs typeface="Avenir Next Demi Bold"/>
                <a:sym typeface="Avenir Next Demi Bold"/>
              </a:defRPr>
            </a:pPr>
            <a:r>
              <a:t>Development of application level QoS mechanisms</a:t>
            </a:r>
          </a:p>
          <a:p>
            <a:pPr marL="880110" lvl="1" indent="-440055" defTabSz="578358">
              <a:spcBef>
                <a:spcPts val="500"/>
              </a:spcBef>
              <a:defRPr sz="1979">
                <a:latin typeface="Avenir Next Demi Bold"/>
                <a:ea typeface="Avenir Next Demi Bold"/>
                <a:cs typeface="Avenir Next Demi Bold"/>
                <a:sym typeface="Avenir Next Demi Bold"/>
              </a:defRPr>
            </a:pPr>
            <a:r>
              <a:t>Manipulation of the application and its deployment: mainly </a:t>
            </a:r>
            <a:r>
              <a:rPr>
                <a:solidFill>
                  <a:schemeClr val="accent5"/>
                </a:solidFill>
              </a:rPr>
              <a:t>service migration/replication.</a:t>
            </a:r>
          </a:p>
          <a:p>
            <a:pPr marL="880110" lvl="1" indent="-440055" defTabSz="578358">
              <a:spcBef>
                <a:spcPts val="500"/>
              </a:spcBef>
              <a:defRPr sz="1979">
                <a:latin typeface="Avenir Next Demi Bold"/>
                <a:ea typeface="Avenir Next Demi Bold"/>
                <a:cs typeface="Avenir Next Demi Bold"/>
                <a:sym typeface="Avenir Next Demi Bold"/>
              </a:defRPr>
            </a:pPr>
            <a:r>
              <a:t>Take advantage of ICN abstractions (for ex. in-network caching, data replication and multicast).</a:t>
            </a:r>
          </a:p>
        </p:txBody>
      </p:sp>
      <p:sp>
        <p:nvSpPr>
          <p:cNvPr id="228" name="Shape 228"/>
          <p:cNvSpPr/>
          <p:nvPr/>
        </p:nvSpPr>
        <p:spPr>
          <a:xfrm>
            <a:off x="8513707" y="1262042"/>
            <a:ext cx="3429915" cy="462282"/>
          </a:xfrm>
          <a:prstGeom prst="rect">
            <a:avLst/>
          </a:prstGeom>
          <a:solidFill>
            <a:schemeClr val="accent4"/>
          </a:solidFill>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nSpc>
                <a:spcPct val="80000"/>
              </a:lnSpc>
              <a:spcBef>
                <a:spcPts val="0"/>
              </a:spcBef>
              <a:defRPr sz="2800">
                <a:solidFill>
                  <a:srgbClr val="232323"/>
                </a:solidFill>
                <a:latin typeface="+mn-lt"/>
                <a:ea typeface="+mn-ea"/>
                <a:cs typeface="+mn-cs"/>
                <a:sym typeface="DIN Condensed"/>
              </a:defRPr>
            </a:pPr>
            <a:r>
              <a:t>Multi-layers </a:t>
            </a:r>
            <a:r>
              <a:rPr>
                <a:solidFill>
                  <a:schemeClr val="accent5"/>
                </a:solidFill>
              </a:rPr>
              <a:t>QoS</a:t>
            </a:r>
            <a:r>
              <a:t> mechanisms</a:t>
            </a:r>
          </a:p>
        </p:txBody>
      </p:sp>
      <p:sp>
        <p:nvSpPr>
          <p:cNvPr id="229" name="Shape 229"/>
          <p:cNvSpPr/>
          <p:nvPr/>
        </p:nvSpPr>
        <p:spPr>
          <a:xfrm>
            <a:off x="7553924" y="5360121"/>
            <a:ext cx="5301998" cy="2970515"/>
          </a:xfrm>
          <a:prstGeom prst="roundRect">
            <a:avLst>
              <a:gd name="adj" fmla="val 6413"/>
            </a:avLst>
          </a:prstGeom>
          <a:solidFill>
            <a:schemeClr val="accent2">
              <a:hueOff val="58624"/>
              <a:satOff val="8984"/>
              <a:lumOff val="25490"/>
              <a:alpha val="26237"/>
            </a:schemeClr>
          </a:solidFill>
          <a:ln w="12700">
            <a:miter lim="400000"/>
          </a:ln>
        </p:spPr>
        <p:txBody>
          <a:bodyPr lIns="50800" tIns="50800" rIns="50800" bIns="50800" anchor="ctr"/>
          <a:lstStyle/>
          <a:p>
            <a:pPr algn="ctr">
              <a:lnSpc>
                <a:spcPct val="80000"/>
              </a:lnSpc>
              <a:spcBef>
                <a:spcPts val="0"/>
              </a:spcBef>
              <a:defRPr sz="2800" cap="all">
                <a:solidFill>
                  <a:srgbClr val="FFFFFF"/>
                </a:solidFill>
                <a:latin typeface="+mn-lt"/>
                <a:ea typeface="+mn-ea"/>
                <a:cs typeface="+mn-cs"/>
                <a:sym typeface="DIN Condensed"/>
              </a:defRPr>
            </a:pPr>
            <a:endParaRPr/>
          </a:p>
        </p:txBody>
      </p:sp>
      <p:sp>
        <p:nvSpPr>
          <p:cNvPr id="230" name="Shape 230"/>
          <p:cNvSpPr/>
          <p:nvPr/>
        </p:nvSpPr>
        <p:spPr>
          <a:xfrm>
            <a:off x="7668224" y="5442028"/>
            <a:ext cx="5235180" cy="2806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spcBef>
                <a:spcPts val="600"/>
              </a:spcBef>
              <a:buClr>
                <a:schemeClr val="accent1"/>
              </a:buClr>
              <a:buSzPct val="104999"/>
              <a:buFont typeface="Avenir Next"/>
              <a:buChar char="▸"/>
              <a:defRPr sz="2400">
                <a:solidFill>
                  <a:schemeClr val="accent4">
                    <a:hueOff val="-1395324"/>
                    <a:satOff val="-3373"/>
                    <a:lumOff val="-9849"/>
                  </a:schemeClr>
                </a:solidFill>
                <a:latin typeface="Avenir Next Demi Bold"/>
                <a:ea typeface="Avenir Next Demi Bold"/>
                <a:cs typeface="Avenir Next Demi Bold"/>
                <a:sym typeface="Avenir Next Demi Bold"/>
              </a:defRPr>
            </a:pPr>
            <a:r>
              <a:t>Development of network level QoS mechanisms</a:t>
            </a:r>
          </a:p>
          <a:p>
            <a:pPr marL="889000" lvl="1" indent="-444500">
              <a:spcBef>
                <a:spcPts val="600"/>
              </a:spcBef>
              <a:buClr>
                <a:schemeClr val="accent1"/>
              </a:buClr>
              <a:buSzPct val="104999"/>
              <a:buFont typeface="Avenir Next"/>
              <a:buChar char="▸"/>
              <a:defRPr>
                <a:latin typeface="Avenir Next Demi Bold"/>
                <a:ea typeface="Avenir Next Demi Bold"/>
                <a:cs typeface="Avenir Next Demi Bold"/>
                <a:sym typeface="Avenir Next Demi Bold"/>
              </a:defRPr>
            </a:pPr>
            <a:r>
              <a:t>Manipulation of network packets: mainly </a:t>
            </a:r>
            <a:r>
              <a:rPr>
                <a:solidFill>
                  <a:schemeClr val="accent5"/>
                </a:solidFill>
              </a:rPr>
              <a:t>congestion control </a:t>
            </a:r>
          </a:p>
          <a:p>
            <a:pPr marL="889000" lvl="1" indent="-444500">
              <a:spcBef>
                <a:spcPts val="600"/>
              </a:spcBef>
              <a:buClr>
                <a:schemeClr val="accent1"/>
              </a:buClr>
              <a:buSzPct val="104999"/>
              <a:buFont typeface="Avenir Next"/>
              <a:buChar char="▸"/>
              <a:defRPr>
                <a:latin typeface="Avenir Next Demi Bold"/>
                <a:ea typeface="Avenir Next Demi Bold"/>
                <a:cs typeface="Avenir Next Demi Bold"/>
                <a:sym typeface="Avenir Next Demi Bold"/>
              </a:defRPr>
            </a:pPr>
            <a:r>
              <a:t>Provide opportunistic communications through </a:t>
            </a:r>
            <a:r>
              <a:rPr>
                <a:solidFill>
                  <a:schemeClr val="accent5"/>
                </a:solidFill>
              </a:rPr>
              <a:t>DTN tunnelling</a:t>
            </a:r>
          </a:p>
        </p:txBody>
      </p:sp>
      <p:sp>
        <p:nvSpPr>
          <p:cNvPr id="231" name="Shape 231"/>
          <p:cNvSpPr/>
          <p:nvPr/>
        </p:nvSpPr>
        <p:spPr>
          <a:xfrm>
            <a:off x="483404" y="1955598"/>
            <a:ext cx="6758792" cy="2540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261470" indent="-261470">
              <a:spcBef>
                <a:spcPts val="600"/>
              </a:spcBef>
              <a:buClr>
                <a:schemeClr val="accent1"/>
              </a:buClr>
              <a:buSzPct val="104999"/>
              <a:buFont typeface="Avenir Next"/>
              <a:buChar char="‣"/>
              <a:defRPr>
                <a:solidFill>
                  <a:schemeClr val="accent4">
                    <a:hueOff val="-1395324"/>
                    <a:satOff val="-3373"/>
                    <a:lumOff val="-9849"/>
                  </a:schemeClr>
                </a:solidFill>
                <a:latin typeface="Avenir Next Demi Bold"/>
                <a:ea typeface="Avenir Next Demi Bold"/>
                <a:cs typeface="Avenir Next Demi Bold"/>
                <a:sym typeface="Avenir Next Demi Bold"/>
              </a:defRPr>
            </a:pPr>
            <a:r>
              <a:t>High Priority </a:t>
            </a:r>
          </a:p>
          <a:p>
            <a:pPr marL="705970" lvl="1" indent="-261470">
              <a:spcBef>
                <a:spcPts val="600"/>
              </a:spcBef>
              <a:buClr>
                <a:schemeClr val="accent1"/>
              </a:buClr>
              <a:buSzPct val="104999"/>
              <a:buFont typeface="Avenir Next"/>
              <a:buChar char="‣"/>
            </a:pPr>
            <a:r>
              <a:rPr>
                <a:latin typeface="Avenir Next Demi Bold"/>
                <a:ea typeface="Avenir Next Demi Bold"/>
                <a:cs typeface="Avenir Next Demi Bold"/>
                <a:sym typeface="Avenir Next Demi Bold"/>
              </a:rPr>
              <a:t>Latency</a:t>
            </a:r>
            <a:r>
              <a:t>: Low, </a:t>
            </a:r>
            <a:r>
              <a:rPr>
                <a:latin typeface="Avenir Next Demi Bold"/>
                <a:ea typeface="Avenir Next Demi Bold"/>
                <a:cs typeface="Avenir Next Demi Bold"/>
                <a:sym typeface="Avenir Next Demi Bold"/>
              </a:rPr>
              <a:t>Availability:</a:t>
            </a:r>
            <a:r>
              <a:t> Guarantee</a:t>
            </a:r>
          </a:p>
          <a:p>
            <a:pPr marL="261470" indent="-261470">
              <a:spcBef>
                <a:spcPts val="600"/>
              </a:spcBef>
              <a:buClr>
                <a:schemeClr val="accent1"/>
              </a:buClr>
              <a:buSzPct val="104999"/>
              <a:buFont typeface="Avenir Next"/>
              <a:buChar char="‣"/>
              <a:defRPr>
                <a:solidFill>
                  <a:schemeClr val="accent4">
                    <a:hueOff val="-1395324"/>
                    <a:satOff val="-3373"/>
                    <a:lumOff val="-9849"/>
                  </a:schemeClr>
                </a:solidFill>
                <a:latin typeface="Avenir Next Demi Bold"/>
                <a:ea typeface="Avenir Next Demi Bold"/>
                <a:cs typeface="Avenir Next Demi Bold"/>
                <a:sym typeface="Avenir Next Demi Bold"/>
              </a:defRPr>
            </a:pPr>
            <a:r>
              <a:t>Best effort</a:t>
            </a:r>
          </a:p>
          <a:p>
            <a:pPr marL="705970" lvl="1" indent="-261470">
              <a:spcBef>
                <a:spcPts val="600"/>
              </a:spcBef>
              <a:buClr>
                <a:schemeClr val="accent1"/>
              </a:buClr>
              <a:buSzPct val="104999"/>
              <a:buFont typeface="Avenir Next"/>
              <a:buChar char="‣"/>
            </a:pPr>
            <a:r>
              <a:rPr>
                <a:latin typeface="Avenir Next Demi Bold"/>
                <a:ea typeface="Avenir Next Demi Bold"/>
                <a:cs typeface="Avenir Next Demi Bold"/>
                <a:sym typeface="Avenir Next Demi Bold"/>
              </a:rPr>
              <a:t>Latency: </a:t>
            </a:r>
            <a:r>
              <a:t>Conventional,  </a:t>
            </a:r>
            <a:r>
              <a:rPr>
                <a:latin typeface="Avenir Next Demi Bold"/>
                <a:ea typeface="Avenir Next Demi Bold"/>
                <a:cs typeface="Avenir Next Demi Bold"/>
                <a:sym typeface="Avenir Next Demi Bold"/>
              </a:rPr>
              <a:t>Availability:</a:t>
            </a:r>
            <a:r>
              <a:t> No Guarantee</a:t>
            </a:r>
          </a:p>
          <a:p>
            <a:pPr marL="261470" indent="-261470">
              <a:spcBef>
                <a:spcPts val="600"/>
              </a:spcBef>
              <a:buClr>
                <a:schemeClr val="accent1"/>
              </a:buClr>
              <a:buSzPct val="104999"/>
              <a:buFont typeface="Avenir Next"/>
              <a:buChar char="‣"/>
              <a:defRPr>
                <a:solidFill>
                  <a:schemeClr val="accent4">
                    <a:hueOff val="-1395324"/>
                    <a:satOff val="-3373"/>
                    <a:lumOff val="-9849"/>
                  </a:schemeClr>
                </a:solidFill>
                <a:latin typeface="Avenir Next Demi Bold"/>
                <a:ea typeface="Avenir Next Demi Bold"/>
                <a:cs typeface="Avenir Next Demi Bold"/>
                <a:sym typeface="Avenir Next Demi Bold"/>
              </a:defRPr>
            </a:pPr>
            <a:r>
              <a:t>Less than best effort (Explicit Delay Tolerance)</a:t>
            </a:r>
          </a:p>
          <a:p>
            <a:pPr marL="705970" lvl="1" indent="-261470">
              <a:spcBef>
                <a:spcPts val="600"/>
              </a:spcBef>
              <a:buClr>
                <a:schemeClr val="accent1"/>
              </a:buClr>
              <a:buSzPct val="104999"/>
              <a:buFont typeface="Avenir Next"/>
              <a:buChar char="‣"/>
            </a:pPr>
            <a:r>
              <a:rPr>
                <a:latin typeface="Avenir Next Demi Bold"/>
                <a:ea typeface="Avenir Next Demi Bold"/>
                <a:cs typeface="Avenir Next Demi Bold"/>
                <a:sym typeface="Avenir Next Demi Bold"/>
              </a:rPr>
              <a:t>Latency: </a:t>
            </a:r>
            <a:r>
              <a:t> No Guarantee , </a:t>
            </a:r>
            <a:r>
              <a:rPr>
                <a:latin typeface="Avenir Next Demi Bold"/>
                <a:ea typeface="Avenir Next Demi Bold"/>
                <a:cs typeface="Avenir Next Demi Bold"/>
                <a:sym typeface="Avenir Next Demi Bold"/>
              </a:rPr>
              <a:t>Availability:</a:t>
            </a:r>
            <a:r>
              <a:t> Guarantee</a:t>
            </a:r>
          </a:p>
        </p:txBody>
      </p:sp>
      <p:sp>
        <p:nvSpPr>
          <p:cNvPr id="232" name="Shape 232"/>
          <p:cNvSpPr/>
          <p:nvPr/>
        </p:nvSpPr>
        <p:spPr>
          <a:xfrm>
            <a:off x="2755232" y="1262042"/>
            <a:ext cx="2267459" cy="462282"/>
          </a:xfrm>
          <a:prstGeom prst="rect">
            <a:avLst/>
          </a:prstGeom>
          <a:solidFill>
            <a:schemeClr val="accent3"/>
          </a:solidFill>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a:lnSpc>
                <a:spcPct val="80000"/>
              </a:lnSpc>
              <a:spcBef>
                <a:spcPts val="0"/>
              </a:spcBef>
              <a:defRPr sz="2800">
                <a:solidFill>
                  <a:srgbClr val="FFFFFF"/>
                </a:solidFill>
                <a:latin typeface="+mn-lt"/>
                <a:ea typeface="+mn-ea"/>
                <a:cs typeface="+mn-cs"/>
                <a:sym typeface="DIN Condensed"/>
              </a:defRPr>
            </a:lvl1pPr>
          </a:lstStyle>
          <a:p>
            <a:r>
              <a:t>Classes of Services</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Shape 234"/>
          <p:cNvSpPr/>
          <p:nvPr/>
        </p:nvSpPr>
        <p:spPr>
          <a:xfrm>
            <a:off x="162987" y="6880395"/>
            <a:ext cx="11124927" cy="2059432"/>
          </a:xfrm>
          <a:prstGeom prst="roundRect">
            <a:avLst>
              <a:gd name="adj" fmla="val 9250"/>
            </a:avLst>
          </a:prstGeom>
          <a:solidFill>
            <a:schemeClr val="accent1">
              <a:hueOff val="-84091"/>
              <a:satOff val="15316"/>
              <a:lumOff val="24313"/>
              <a:alpha val="46467"/>
            </a:schemeClr>
          </a:solidFill>
          <a:ln w="12700">
            <a:miter lim="400000"/>
          </a:ln>
        </p:spPr>
        <p:txBody>
          <a:bodyPr lIns="50800" tIns="50800" rIns="50800" bIns="50800" anchor="ctr"/>
          <a:lstStyle/>
          <a:p>
            <a:pPr algn="ctr">
              <a:lnSpc>
                <a:spcPct val="80000"/>
              </a:lnSpc>
              <a:spcBef>
                <a:spcPts val="0"/>
              </a:spcBef>
              <a:defRPr sz="2800" cap="all">
                <a:solidFill>
                  <a:srgbClr val="FFFFFF"/>
                </a:solidFill>
                <a:latin typeface="+mn-lt"/>
                <a:ea typeface="+mn-ea"/>
                <a:cs typeface="+mn-cs"/>
                <a:sym typeface="DIN Condensed"/>
              </a:defRPr>
            </a:pPr>
            <a:endParaRPr/>
          </a:p>
        </p:txBody>
      </p:sp>
      <p:sp>
        <p:nvSpPr>
          <p:cNvPr id="235" name="Shape 235"/>
          <p:cNvSpPr>
            <a:spLocks noGrp="1"/>
          </p:cNvSpPr>
          <p:nvPr>
            <p:ph type="title"/>
          </p:nvPr>
        </p:nvSpPr>
        <p:spPr>
          <a:prstGeom prst="rect">
            <a:avLst/>
          </a:prstGeom>
        </p:spPr>
        <p:txBody>
          <a:bodyPr/>
          <a:lstStyle>
            <a:lvl1pPr defTabSz="467359">
              <a:spcBef>
                <a:spcPts val="2200"/>
              </a:spcBef>
              <a:defRPr sz="4800"/>
            </a:lvl1pPr>
          </a:lstStyle>
          <a:p>
            <a:r>
              <a:t>Application level QoS: Service Migration Issues</a:t>
            </a:r>
          </a:p>
        </p:txBody>
      </p:sp>
      <p:sp>
        <p:nvSpPr>
          <p:cNvPr id="236" name="Shape 236"/>
          <p:cNvSpPr>
            <a:spLocks noGrp="1"/>
          </p:cNvSpPr>
          <p:nvPr>
            <p:ph type="sldNum" sz="quarter" idx="2"/>
          </p:nvPr>
        </p:nvSpPr>
        <p:spPr>
          <a:xfrm>
            <a:off x="12332920" y="431800"/>
            <a:ext cx="260599" cy="4572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6</a:t>
            </a:fld>
            <a:endParaRPr/>
          </a:p>
        </p:txBody>
      </p:sp>
      <p:sp>
        <p:nvSpPr>
          <p:cNvPr id="237" name="Shape 237"/>
          <p:cNvSpPr/>
          <p:nvPr/>
        </p:nvSpPr>
        <p:spPr>
          <a:xfrm>
            <a:off x="162987" y="6792510"/>
            <a:ext cx="11124928" cy="2235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61470" indent="-261470">
              <a:spcBef>
                <a:spcPts val="600"/>
              </a:spcBef>
              <a:buClr>
                <a:schemeClr val="accent1"/>
              </a:buClr>
              <a:buSzPct val="104999"/>
              <a:buFont typeface="Avenir Next"/>
              <a:buChar char="‣"/>
              <a:defRPr sz="2200">
                <a:latin typeface="Avenir Next Demi Bold"/>
                <a:ea typeface="Avenir Next Demi Bold"/>
                <a:cs typeface="Avenir Next Demi Bold"/>
                <a:sym typeface="Avenir Next Demi Bold"/>
              </a:defRPr>
            </a:pPr>
            <a:r>
              <a:t>Determine a good place to migrate/replicate the service so that latency is reduced. </a:t>
            </a:r>
          </a:p>
          <a:p>
            <a:pPr marL="261470" indent="-261470">
              <a:spcBef>
                <a:spcPts val="600"/>
              </a:spcBef>
              <a:buClr>
                <a:schemeClr val="accent1"/>
              </a:buClr>
              <a:buSzPct val="104999"/>
              <a:buFont typeface="Avenir Next"/>
              <a:buChar char="‣"/>
              <a:defRPr sz="2200">
                <a:latin typeface="Avenir Next Demi Bold"/>
                <a:ea typeface="Avenir Next Demi Bold"/>
                <a:cs typeface="Avenir Next Demi Bold"/>
                <a:sym typeface="Avenir Next Demi Bold"/>
              </a:defRPr>
            </a:pPr>
            <a:r>
              <a:t>Redirect users’ requests to the right replica so that latency is reduced.</a:t>
            </a:r>
          </a:p>
          <a:p>
            <a:pPr marL="261470" indent="-261470">
              <a:spcBef>
                <a:spcPts val="600"/>
              </a:spcBef>
              <a:buClr>
                <a:schemeClr val="accent1"/>
              </a:buClr>
              <a:buSzPct val="104999"/>
              <a:buFont typeface="Avenir Next"/>
              <a:buChar char="‣"/>
              <a:defRPr sz="2200">
                <a:latin typeface="Avenir Next Demi Bold"/>
                <a:ea typeface="Avenir Next Demi Bold"/>
                <a:cs typeface="Avenir Next Demi Bold"/>
                <a:sym typeface="Avenir Next Demi Bold"/>
              </a:defRPr>
            </a:pPr>
            <a:r>
              <a:t>Optimise the cost of service migration: Storage, Migration traffic (migrating the service across the network —&gt; can cause congestion)</a:t>
            </a:r>
          </a:p>
          <a:p>
            <a:pPr marL="261470" indent="-261470">
              <a:spcBef>
                <a:spcPts val="600"/>
              </a:spcBef>
              <a:buClr>
                <a:schemeClr val="accent1"/>
              </a:buClr>
              <a:buSzPct val="104999"/>
              <a:buFont typeface="Avenir Next"/>
              <a:buChar char="‣"/>
              <a:defRPr sz="2200">
                <a:latin typeface="Avenir Next Demi Bold"/>
                <a:ea typeface="Avenir Next Demi Bold"/>
                <a:cs typeface="Avenir Next Demi Bold"/>
                <a:sym typeface="Avenir Next Demi Bold"/>
              </a:defRPr>
            </a:pPr>
            <a:r>
              <a:t>We have started with replica placement.</a:t>
            </a:r>
          </a:p>
        </p:txBody>
      </p:sp>
      <p:sp>
        <p:nvSpPr>
          <p:cNvPr id="238" name="Shape 238"/>
          <p:cNvSpPr/>
          <p:nvPr/>
        </p:nvSpPr>
        <p:spPr>
          <a:xfrm>
            <a:off x="2623249" y="6236531"/>
            <a:ext cx="6204404" cy="462282"/>
          </a:xfrm>
          <a:prstGeom prst="rect">
            <a:avLst/>
          </a:prstGeom>
          <a:solidFill>
            <a:schemeClr val="accent1"/>
          </a:solidFill>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a:lnSpc>
                <a:spcPct val="80000"/>
              </a:lnSpc>
              <a:spcBef>
                <a:spcPts val="0"/>
              </a:spcBef>
              <a:defRPr sz="2800">
                <a:solidFill>
                  <a:srgbClr val="FFFFFF"/>
                </a:solidFill>
                <a:latin typeface="+mn-lt"/>
                <a:ea typeface="+mn-ea"/>
                <a:cs typeface="+mn-cs"/>
                <a:sym typeface="DIN Condensed"/>
              </a:defRPr>
            </a:lvl1pPr>
          </a:lstStyle>
          <a:p>
            <a:r>
              <a:t>What are the research questions?</a:t>
            </a:r>
          </a:p>
        </p:txBody>
      </p:sp>
      <p:sp>
        <p:nvSpPr>
          <p:cNvPr id="239" name="Shape 239"/>
          <p:cNvSpPr/>
          <p:nvPr/>
        </p:nvSpPr>
        <p:spPr>
          <a:xfrm>
            <a:off x="9595695" y="1288415"/>
            <a:ext cx="3216570" cy="1943609"/>
          </a:xfrm>
          <a:prstGeom prst="rect">
            <a:avLst/>
          </a:prstGeom>
          <a:solidFill>
            <a:schemeClr val="accent4"/>
          </a:solidFill>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80000"/>
              </a:lnSpc>
              <a:spcBef>
                <a:spcPts val="0"/>
              </a:spcBef>
              <a:defRPr sz="2800">
                <a:solidFill>
                  <a:srgbClr val="232323"/>
                </a:solidFill>
                <a:latin typeface="+mn-lt"/>
                <a:ea typeface="+mn-ea"/>
                <a:cs typeface="+mn-cs"/>
                <a:sym typeface="DIN Condensed"/>
              </a:defRPr>
            </a:pPr>
            <a:r>
              <a:t>Common sense suggests that to reduce latency the service should be deployed </a:t>
            </a:r>
            <a:r>
              <a:rPr sz="3200">
                <a:solidFill>
                  <a:schemeClr val="accent5"/>
                </a:solidFill>
              </a:rPr>
              <a:t>close to the end user</a:t>
            </a:r>
            <a:r>
              <a:rPr>
                <a:solidFill>
                  <a:schemeClr val="accent5"/>
                </a:solidFill>
              </a:rPr>
              <a:t> </a:t>
            </a:r>
            <a:r>
              <a:rPr>
                <a:solidFill>
                  <a:srgbClr val="000000"/>
                </a:solidFill>
              </a:rPr>
              <a:t>(edge computing)</a:t>
            </a:r>
            <a:r>
              <a:rPr>
                <a:solidFill>
                  <a:schemeClr val="accent5"/>
                </a:solidFill>
              </a:rPr>
              <a:t>. </a:t>
            </a:r>
            <a:r>
              <a:t> </a:t>
            </a:r>
          </a:p>
        </p:txBody>
      </p:sp>
      <p:sp>
        <p:nvSpPr>
          <p:cNvPr id="240" name="Shape 240"/>
          <p:cNvSpPr/>
          <p:nvPr/>
        </p:nvSpPr>
        <p:spPr>
          <a:xfrm>
            <a:off x="9578762" y="3485388"/>
            <a:ext cx="3250436" cy="2059432"/>
          </a:xfrm>
          <a:prstGeom prst="rect">
            <a:avLst/>
          </a:prstGeom>
          <a:solidFill>
            <a:schemeClr val="accent4"/>
          </a:solidFill>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80000"/>
              </a:lnSpc>
              <a:spcBef>
                <a:spcPts val="0"/>
              </a:spcBef>
              <a:defRPr sz="2800">
                <a:solidFill>
                  <a:srgbClr val="232323"/>
                </a:solidFill>
                <a:latin typeface="+mn-lt"/>
                <a:ea typeface="+mn-ea"/>
                <a:cs typeface="+mn-cs"/>
                <a:sym typeface="DIN Condensed"/>
              </a:defRPr>
            </a:pPr>
            <a:r>
              <a:rPr sz="3200" b="1">
                <a:solidFill>
                  <a:schemeClr val="accent5"/>
                </a:solidFill>
                <a:latin typeface="Avenir Next"/>
                <a:ea typeface="Avenir Next"/>
                <a:cs typeface="Avenir Next"/>
                <a:sym typeface="Avenir Next"/>
              </a:rPr>
              <a:t>“Close”</a:t>
            </a:r>
            <a:r>
              <a:rPr sz="3200" b="1">
                <a:latin typeface="Avenir Next"/>
                <a:ea typeface="Avenir Next"/>
                <a:cs typeface="Avenir Next"/>
                <a:sym typeface="Avenir Next"/>
              </a:rPr>
              <a:t> </a:t>
            </a:r>
            <a:r>
              <a:t>can be interpreted as physical (geographical distance) and logical (link bandwidth) proximity.</a:t>
            </a:r>
          </a:p>
        </p:txBody>
      </p:sp>
      <p:pic>
        <p:nvPicPr>
          <p:cNvPr id="241" name="pasted-image.pdf"/>
          <p:cNvPicPr>
            <a:picLocks noChangeAspect="1"/>
          </p:cNvPicPr>
          <p:nvPr/>
        </p:nvPicPr>
        <p:blipFill>
          <a:blip r:embed="rId2">
            <a:extLst/>
          </a:blip>
          <a:stretch>
            <a:fillRect/>
          </a:stretch>
        </p:blipFill>
        <p:spPr>
          <a:xfrm>
            <a:off x="378097" y="1099820"/>
            <a:ext cx="8784946" cy="4665826"/>
          </a:xfrm>
          <a:prstGeom prst="rect">
            <a:avLst/>
          </a:prstGeom>
          <a:ln w="12700">
            <a:miter lim="400000"/>
          </a:ln>
        </p:spPr>
      </p:pic>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Shape 243"/>
          <p:cNvSpPr>
            <a:spLocks noGrp="1"/>
          </p:cNvSpPr>
          <p:nvPr>
            <p:ph type="title"/>
          </p:nvPr>
        </p:nvSpPr>
        <p:spPr>
          <a:prstGeom prst="rect">
            <a:avLst/>
          </a:prstGeom>
        </p:spPr>
        <p:txBody>
          <a:bodyPr/>
          <a:lstStyle>
            <a:lvl1pPr defTabSz="467359">
              <a:spcBef>
                <a:spcPts val="2200"/>
              </a:spcBef>
              <a:defRPr sz="4800"/>
            </a:lvl1pPr>
          </a:lstStyle>
          <a:p>
            <a:r>
              <a:t>High level design of service migration </a:t>
            </a:r>
          </a:p>
        </p:txBody>
      </p:sp>
      <p:sp>
        <p:nvSpPr>
          <p:cNvPr id="244" name="Shape 244"/>
          <p:cNvSpPr>
            <a:spLocks noGrp="1"/>
          </p:cNvSpPr>
          <p:nvPr>
            <p:ph type="sldNum" sz="quarter" idx="2"/>
          </p:nvPr>
        </p:nvSpPr>
        <p:spPr>
          <a:xfrm>
            <a:off x="12332920" y="431800"/>
            <a:ext cx="260599" cy="4572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7</a:t>
            </a:fld>
            <a:endParaRPr/>
          </a:p>
        </p:txBody>
      </p:sp>
      <p:sp>
        <p:nvSpPr>
          <p:cNvPr id="245" name="Shape 245"/>
          <p:cNvSpPr/>
          <p:nvPr/>
        </p:nvSpPr>
        <p:spPr>
          <a:xfrm>
            <a:off x="777136" y="1373736"/>
            <a:ext cx="2134262" cy="1325069"/>
          </a:xfrm>
          <a:prstGeom prst="roundRect">
            <a:avLst>
              <a:gd name="adj" fmla="val 14377"/>
            </a:avLst>
          </a:prstGeom>
          <a:solidFill>
            <a:schemeClr val="accent1"/>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a:lnSpc>
                <a:spcPct val="80000"/>
              </a:lnSpc>
              <a:spcBef>
                <a:spcPts val="0"/>
              </a:spcBef>
              <a:defRPr sz="3200" cap="all">
                <a:solidFill>
                  <a:srgbClr val="FFFFFF"/>
                </a:solidFill>
                <a:latin typeface="+mn-lt"/>
                <a:ea typeface="+mn-ea"/>
                <a:cs typeface="+mn-cs"/>
                <a:sym typeface="DIN Condensed"/>
              </a:defRPr>
            </a:pPr>
            <a:r>
              <a:t>D</a:t>
            </a:r>
            <a:r>
              <a:rPr cap="none"/>
              <a:t>ecision Engine</a:t>
            </a:r>
          </a:p>
        </p:txBody>
      </p:sp>
      <p:sp>
        <p:nvSpPr>
          <p:cNvPr id="246" name="Shape 246"/>
          <p:cNvSpPr/>
          <p:nvPr/>
        </p:nvSpPr>
        <p:spPr>
          <a:xfrm>
            <a:off x="777136" y="4344589"/>
            <a:ext cx="2134262" cy="1325069"/>
          </a:xfrm>
          <a:prstGeom prst="roundRect">
            <a:avLst>
              <a:gd name="adj" fmla="val 14377"/>
            </a:avLst>
          </a:prstGeom>
          <a:solidFill>
            <a:schemeClr val="accent3"/>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a:lnSpc>
                <a:spcPct val="80000"/>
              </a:lnSpc>
              <a:spcBef>
                <a:spcPts val="0"/>
              </a:spcBef>
              <a:defRPr sz="3200" cap="all">
                <a:solidFill>
                  <a:srgbClr val="FFFFFF"/>
                </a:solidFill>
                <a:latin typeface="+mn-lt"/>
                <a:ea typeface="+mn-ea"/>
                <a:cs typeface="+mn-cs"/>
                <a:sym typeface="DIN Condensed"/>
              </a:defRPr>
            </a:pPr>
            <a:r>
              <a:t>ICN-</a:t>
            </a:r>
            <a:r>
              <a:rPr cap="none"/>
              <a:t>Based </a:t>
            </a:r>
            <a:r>
              <a:t>D</a:t>
            </a:r>
            <a:r>
              <a:rPr cap="none"/>
              <a:t>ata Dissemination</a:t>
            </a:r>
          </a:p>
        </p:txBody>
      </p:sp>
      <p:sp>
        <p:nvSpPr>
          <p:cNvPr id="247" name="Shape 247"/>
          <p:cNvSpPr/>
          <p:nvPr/>
        </p:nvSpPr>
        <p:spPr>
          <a:xfrm>
            <a:off x="777136" y="7315442"/>
            <a:ext cx="2134262" cy="1325069"/>
          </a:xfrm>
          <a:prstGeom prst="roundRect">
            <a:avLst>
              <a:gd name="adj" fmla="val 14377"/>
            </a:avLst>
          </a:prstGeom>
          <a:solidFill>
            <a:schemeClr val="accent4"/>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lnSpc>
                <a:spcPct val="80000"/>
              </a:lnSpc>
              <a:spcBef>
                <a:spcPts val="0"/>
              </a:spcBef>
              <a:defRPr sz="3200">
                <a:solidFill>
                  <a:srgbClr val="FFFFFF"/>
                </a:solidFill>
                <a:latin typeface="+mn-lt"/>
                <a:ea typeface="+mn-ea"/>
                <a:cs typeface="+mn-cs"/>
                <a:sym typeface="DIN Condensed"/>
              </a:defRPr>
            </a:lvl1pPr>
          </a:lstStyle>
          <a:p>
            <a:r>
              <a:t>Service Execution</a:t>
            </a:r>
          </a:p>
        </p:txBody>
      </p:sp>
      <p:sp>
        <p:nvSpPr>
          <p:cNvPr id="248" name="Shape 248"/>
          <p:cNvSpPr/>
          <p:nvPr/>
        </p:nvSpPr>
        <p:spPr>
          <a:xfrm>
            <a:off x="2841727" y="3685241"/>
            <a:ext cx="8339535" cy="3515916"/>
          </a:xfrm>
          <a:custGeom>
            <a:avLst/>
            <a:gdLst/>
            <a:ahLst/>
            <a:cxnLst>
              <a:cxn ang="0">
                <a:pos x="wd2" y="hd2"/>
              </a:cxn>
              <a:cxn ang="5400000">
                <a:pos x="wd2" y="hd2"/>
              </a:cxn>
              <a:cxn ang="10800000">
                <a:pos x="wd2" y="hd2"/>
              </a:cxn>
              <a:cxn ang="16200000">
                <a:pos x="wd2" y="hd2"/>
              </a:cxn>
            </a:cxnLst>
            <a:rect l="0" t="0" r="r" b="b"/>
            <a:pathLst>
              <a:path w="21600" h="21600" extrusionOk="0">
                <a:moveTo>
                  <a:pt x="2592" y="0"/>
                </a:moveTo>
                <a:cubicBezTo>
                  <a:pt x="2502" y="0"/>
                  <a:pt x="2428" y="175"/>
                  <a:pt x="2428" y="390"/>
                </a:cubicBezTo>
                <a:lnTo>
                  <a:pt x="2428" y="7390"/>
                </a:lnTo>
                <a:lnTo>
                  <a:pt x="0" y="8170"/>
                </a:lnTo>
                <a:lnTo>
                  <a:pt x="2428" y="8951"/>
                </a:lnTo>
                <a:lnTo>
                  <a:pt x="2428" y="21210"/>
                </a:lnTo>
                <a:cubicBezTo>
                  <a:pt x="2428" y="21425"/>
                  <a:pt x="2502" y="21600"/>
                  <a:pt x="2592" y="21600"/>
                </a:cubicBezTo>
                <a:lnTo>
                  <a:pt x="21436" y="21600"/>
                </a:lnTo>
                <a:cubicBezTo>
                  <a:pt x="21526" y="21600"/>
                  <a:pt x="21600" y="21425"/>
                  <a:pt x="21600" y="21210"/>
                </a:cubicBezTo>
                <a:lnTo>
                  <a:pt x="21600" y="390"/>
                </a:lnTo>
                <a:cubicBezTo>
                  <a:pt x="21600" y="175"/>
                  <a:pt x="21526" y="0"/>
                  <a:pt x="21436" y="0"/>
                </a:cubicBezTo>
                <a:lnTo>
                  <a:pt x="2592" y="0"/>
                </a:lnTo>
                <a:close/>
              </a:path>
            </a:pathLst>
          </a:custGeom>
          <a:solidFill>
            <a:schemeClr val="accent3">
              <a:alpha val="27712"/>
            </a:schemeClr>
          </a:solidFill>
          <a:ln w="12700">
            <a:miter lim="400000"/>
          </a:ln>
        </p:spPr>
        <p:txBody>
          <a:bodyPr lIns="50800" tIns="50800" rIns="50800" bIns="50800" anchor="ctr"/>
          <a:lstStyle/>
          <a:p>
            <a:pPr algn="ctr">
              <a:lnSpc>
                <a:spcPct val="80000"/>
              </a:lnSpc>
              <a:spcBef>
                <a:spcPts val="0"/>
              </a:spcBef>
              <a:defRPr sz="2800" cap="all">
                <a:solidFill>
                  <a:srgbClr val="FFFFFF"/>
                </a:solidFill>
                <a:latin typeface="+mn-lt"/>
                <a:ea typeface="+mn-ea"/>
                <a:cs typeface="+mn-cs"/>
                <a:sym typeface="DIN Condensed"/>
              </a:defRPr>
            </a:pPr>
            <a:endParaRPr/>
          </a:p>
        </p:txBody>
      </p:sp>
      <p:sp>
        <p:nvSpPr>
          <p:cNvPr id="249" name="Shape 249"/>
          <p:cNvSpPr/>
          <p:nvPr/>
        </p:nvSpPr>
        <p:spPr>
          <a:xfrm>
            <a:off x="2848145" y="1265586"/>
            <a:ext cx="8326835" cy="2160192"/>
          </a:xfrm>
          <a:custGeom>
            <a:avLst/>
            <a:gdLst/>
            <a:ahLst/>
            <a:cxnLst>
              <a:cxn ang="0">
                <a:pos x="wd2" y="hd2"/>
              </a:cxn>
              <a:cxn ang="5400000">
                <a:pos x="wd2" y="hd2"/>
              </a:cxn>
              <a:cxn ang="10800000">
                <a:pos x="wd2" y="hd2"/>
              </a:cxn>
              <a:cxn ang="16200000">
                <a:pos x="wd2" y="hd2"/>
              </a:cxn>
            </a:cxnLst>
            <a:rect l="0" t="0" r="r" b="b"/>
            <a:pathLst>
              <a:path w="21600" h="21600" extrusionOk="0">
                <a:moveTo>
                  <a:pt x="2596" y="0"/>
                </a:moveTo>
                <a:cubicBezTo>
                  <a:pt x="2505" y="0"/>
                  <a:pt x="2432" y="284"/>
                  <a:pt x="2432" y="635"/>
                </a:cubicBezTo>
                <a:lnTo>
                  <a:pt x="2432" y="6953"/>
                </a:lnTo>
                <a:lnTo>
                  <a:pt x="0" y="8223"/>
                </a:lnTo>
                <a:lnTo>
                  <a:pt x="2432" y="9496"/>
                </a:lnTo>
                <a:lnTo>
                  <a:pt x="2432" y="20965"/>
                </a:lnTo>
                <a:cubicBezTo>
                  <a:pt x="2432" y="21316"/>
                  <a:pt x="2505" y="21600"/>
                  <a:pt x="2596" y="21600"/>
                </a:cubicBezTo>
                <a:lnTo>
                  <a:pt x="21435" y="21600"/>
                </a:lnTo>
                <a:cubicBezTo>
                  <a:pt x="21526" y="21600"/>
                  <a:pt x="21600" y="21316"/>
                  <a:pt x="21600" y="20965"/>
                </a:cubicBezTo>
                <a:lnTo>
                  <a:pt x="21600" y="635"/>
                </a:lnTo>
                <a:cubicBezTo>
                  <a:pt x="21600" y="284"/>
                  <a:pt x="21526" y="0"/>
                  <a:pt x="21435" y="0"/>
                </a:cubicBezTo>
                <a:lnTo>
                  <a:pt x="2596" y="0"/>
                </a:lnTo>
                <a:close/>
              </a:path>
            </a:pathLst>
          </a:custGeom>
          <a:solidFill>
            <a:schemeClr val="accent1">
              <a:alpha val="27712"/>
            </a:schemeClr>
          </a:solidFill>
          <a:ln w="12700">
            <a:miter lim="400000"/>
          </a:ln>
        </p:spPr>
        <p:txBody>
          <a:bodyPr lIns="50800" tIns="50800" rIns="50800" bIns="50800" anchor="ctr"/>
          <a:lstStyle/>
          <a:p>
            <a:pPr algn="ctr">
              <a:lnSpc>
                <a:spcPct val="80000"/>
              </a:lnSpc>
              <a:spcBef>
                <a:spcPts val="0"/>
              </a:spcBef>
              <a:defRPr sz="2800" cap="all">
                <a:solidFill>
                  <a:srgbClr val="FFFFFF"/>
                </a:solidFill>
                <a:latin typeface="+mn-lt"/>
                <a:ea typeface="+mn-ea"/>
                <a:cs typeface="+mn-cs"/>
                <a:sym typeface="DIN Condensed"/>
              </a:defRPr>
            </a:pPr>
            <a:endParaRPr/>
          </a:p>
        </p:txBody>
      </p:sp>
      <p:sp>
        <p:nvSpPr>
          <p:cNvPr id="250" name="Shape 250"/>
          <p:cNvSpPr/>
          <p:nvPr/>
        </p:nvSpPr>
        <p:spPr>
          <a:xfrm>
            <a:off x="3772728" y="1346968"/>
            <a:ext cx="7157720" cy="1968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61470" indent="-261470">
              <a:spcBef>
                <a:spcPts val="400"/>
              </a:spcBef>
              <a:buClr>
                <a:schemeClr val="accent1"/>
              </a:buClr>
              <a:buSzPct val="104999"/>
              <a:buFont typeface="Avenir Next"/>
              <a:buChar char="‣"/>
              <a:defRPr>
                <a:solidFill>
                  <a:srgbClr val="222222"/>
                </a:solidFill>
                <a:latin typeface="Avenir Next Demi Bold"/>
                <a:ea typeface="Avenir Next Demi Bold"/>
                <a:cs typeface="Avenir Next Demi Bold"/>
                <a:sym typeface="Avenir Next Demi Bold"/>
              </a:defRPr>
            </a:pPr>
            <a:r>
              <a:t>Decide when and where to migrate/replicate the services </a:t>
            </a:r>
          </a:p>
          <a:p>
            <a:pPr marL="705970" lvl="1" indent="-261470">
              <a:spcBef>
                <a:spcPts val="400"/>
              </a:spcBef>
              <a:buClr>
                <a:schemeClr val="accent1"/>
              </a:buClr>
              <a:buSzPct val="104999"/>
              <a:buFont typeface="Avenir Next"/>
              <a:buChar char="‣"/>
              <a:defRPr>
                <a:latin typeface="Avenir Next Demi Bold"/>
                <a:ea typeface="Avenir Next Demi Bold"/>
                <a:cs typeface="Avenir Next Demi Bold"/>
                <a:sym typeface="Avenir Next Demi Bold"/>
              </a:defRPr>
            </a:pPr>
            <a:r>
              <a:t>Improve QoS (e.g., access latency, availability)</a:t>
            </a:r>
          </a:p>
          <a:p>
            <a:pPr marL="705970" lvl="1" indent="-261470">
              <a:spcBef>
                <a:spcPts val="400"/>
              </a:spcBef>
              <a:buClr>
                <a:schemeClr val="accent1"/>
              </a:buClr>
              <a:buSzPct val="104999"/>
              <a:buFont typeface="Avenir Next"/>
              <a:buChar char="‣"/>
              <a:defRPr>
                <a:latin typeface="Avenir Next Demi Bold"/>
                <a:ea typeface="Avenir Next Demi Bold"/>
                <a:cs typeface="Avenir Next Demi Bold"/>
                <a:sym typeface="Avenir Next Demi Bold"/>
              </a:defRPr>
            </a:pPr>
            <a:r>
              <a:t>Minimise the cost of migration/replication (e.g., storage, migration traffic) </a:t>
            </a:r>
          </a:p>
          <a:p>
            <a:pPr marL="705970" lvl="1" indent="-261470">
              <a:spcBef>
                <a:spcPts val="400"/>
              </a:spcBef>
              <a:buClr>
                <a:schemeClr val="accent1"/>
              </a:buClr>
              <a:buSzPct val="104999"/>
              <a:buFont typeface="Avenir Next"/>
              <a:buChar char="‣"/>
              <a:defRPr>
                <a:latin typeface="Avenir Next Demi Bold"/>
                <a:ea typeface="Avenir Next Demi Bold"/>
                <a:cs typeface="Avenir Next Demi Bold"/>
                <a:sym typeface="Avenir Next Demi Bold"/>
              </a:defRPr>
            </a:pPr>
            <a:r>
              <a:t>Provide different classes of QoS (D4.4)</a:t>
            </a:r>
          </a:p>
        </p:txBody>
      </p:sp>
      <p:sp>
        <p:nvSpPr>
          <p:cNvPr id="251" name="Shape 251"/>
          <p:cNvSpPr/>
          <p:nvPr/>
        </p:nvSpPr>
        <p:spPr>
          <a:xfrm>
            <a:off x="2815719" y="7481572"/>
            <a:ext cx="8391526" cy="2160191"/>
          </a:xfrm>
          <a:custGeom>
            <a:avLst/>
            <a:gdLst/>
            <a:ahLst/>
            <a:cxnLst>
              <a:cxn ang="0">
                <a:pos x="wd2" y="hd2"/>
              </a:cxn>
              <a:cxn ang="5400000">
                <a:pos x="wd2" y="hd2"/>
              </a:cxn>
              <a:cxn ang="10800000">
                <a:pos x="wd2" y="hd2"/>
              </a:cxn>
              <a:cxn ang="16200000">
                <a:pos x="wd2" y="hd2"/>
              </a:cxn>
            </a:cxnLst>
            <a:rect l="0" t="0" r="r" b="b"/>
            <a:pathLst>
              <a:path w="21600" h="21600" extrusionOk="0">
                <a:moveTo>
                  <a:pt x="2611" y="0"/>
                </a:moveTo>
                <a:cubicBezTo>
                  <a:pt x="2518" y="0"/>
                  <a:pt x="2443" y="293"/>
                  <a:pt x="2443" y="655"/>
                </a:cubicBezTo>
                <a:lnTo>
                  <a:pt x="2443" y="4861"/>
                </a:lnTo>
                <a:lnTo>
                  <a:pt x="0" y="6171"/>
                </a:lnTo>
                <a:lnTo>
                  <a:pt x="2443" y="7484"/>
                </a:lnTo>
                <a:lnTo>
                  <a:pt x="2443" y="20945"/>
                </a:lnTo>
                <a:cubicBezTo>
                  <a:pt x="2443" y="21307"/>
                  <a:pt x="2518" y="21600"/>
                  <a:pt x="2611" y="21600"/>
                </a:cubicBezTo>
                <a:lnTo>
                  <a:pt x="21431" y="21600"/>
                </a:lnTo>
                <a:cubicBezTo>
                  <a:pt x="21525" y="21600"/>
                  <a:pt x="21600" y="21307"/>
                  <a:pt x="21600" y="20945"/>
                </a:cubicBezTo>
                <a:lnTo>
                  <a:pt x="21600" y="655"/>
                </a:lnTo>
                <a:cubicBezTo>
                  <a:pt x="21600" y="293"/>
                  <a:pt x="21525" y="0"/>
                  <a:pt x="21431" y="0"/>
                </a:cubicBezTo>
                <a:lnTo>
                  <a:pt x="2611" y="0"/>
                </a:lnTo>
                <a:close/>
              </a:path>
            </a:pathLst>
          </a:custGeom>
          <a:solidFill>
            <a:schemeClr val="accent4">
              <a:alpha val="24216"/>
            </a:schemeClr>
          </a:solidFill>
          <a:ln w="12700">
            <a:miter lim="400000"/>
          </a:ln>
        </p:spPr>
        <p:txBody>
          <a:bodyPr lIns="50800" tIns="50800" rIns="50800" bIns="50800" anchor="ctr"/>
          <a:lstStyle/>
          <a:p>
            <a:pPr algn="ctr">
              <a:lnSpc>
                <a:spcPct val="80000"/>
              </a:lnSpc>
              <a:spcBef>
                <a:spcPts val="0"/>
              </a:spcBef>
              <a:defRPr sz="2800" cap="all">
                <a:solidFill>
                  <a:srgbClr val="FFFFFF"/>
                </a:solidFill>
                <a:latin typeface="+mn-lt"/>
                <a:ea typeface="+mn-ea"/>
                <a:cs typeface="+mn-cs"/>
                <a:sym typeface="DIN Condensed"/>
              </a:defRPr>
            </a:pPr>
            <a:endParaRPr/>
          </a:p>
        </p:txBody>
      </p:sp>
      <p:sp>
        <p:nvSpPr>
          <p:cNvPr id="252" name="Shape 252"/>
          <p:cNvSpPr/>
          <p:nvPr/>
        </p:nvSpPr>
        <p:spPr>
          <a:xfrm>
            <a:off x="3813863" y="7520130"/>
            <a:ext cx="7386453" cy="218356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marL="261470" indent="-261470">
              <a:spcBef>
                <a:spcPts val="400"/>
              </a:spcBef>
              <a:buClr>
                <a:schemeClr val="accent4">
                  <a:hueOff val="-667846"/>
                  <a:satOff val="2144"/>
                  <a:lumOff val="-5984"/>
                </a:schemeClr>
              </a:buClr>
              <a:buSzPct val="104999"/>
              <a:buFont typeface="Avenir Next"/>
              <a:buChar char="‣"/>
              <a:defRPr>
                <a:solidFill>
                  <a:srgbClr val="222222"/>
                </a:solidFill>
                <a:latin typeface="Avenir Next Demi Bold"/>
                <a:ea typeface="Avenir Next Demi Bold"/>
                <a:cs typeface="Avenir Next Demi Bold"/>
                <a:sym typeface="Avenir Next Demi Bold"/>
              </a:defRPr>
            </a:pPr>
            <a:r>
              <a:t>Operating the lightweight services with service virtualisation</a:t>
            </a:r>
          </a:p>
          <a:p>
            <a:pPr marL="705970" lvl="1" indent="-261470">
              <a:spcBef>
                <a:spcPts val="400"/>
              </a:spcBef>
              <a:buClr>
                <a:schemeClr val="accent4">
                  <a:hueOff val="-667846"/>
                  <a:satOff val="2144"/>
                  <a:lumOff val="-5984"/>
                </a:schemeClr>
              </a:buClr>
              <a:buSzPct val="104999"/>
              <a:buFont typeface="Avenir Next"/>
              <a:buChar char="‣"/>
              <a:defRPr>
                <a:solidFill>
                  <a:srgbClr val="222222"/>
                </a:solidFill>
                <a:latin typeface="Avenir Next Demi Bold"/>
                <a:ea typeface="Avenir Next Demi Bold"/>
                <a:cs typeface="Avenir Next Demi Bold"/>
                <a:sym typeface="Avenir Next Demi Bold"/>
              </a:defRPr>
            </a:pPr>
            <a:r>
              <a:t>Understanding the scalability issues and performance</a:t>
            </a:r>
          </a:p>
          <a:p>
            <a:pPr marL="705970" lvl="1" indent="-261470">
              <a:spcBef>
                <a:spcPts val="400"/>
              </a:spcBef>
              <a:buClr>
                <a:schemeClr val="accent4">
                  <a:hueOff val="-667846"/>
                  <a:satOff val="2144"/>
                  <a:lumOff val="-5984"/>
                </a:schemeClr>
              </a:buClr>
              <a:buSzPct val="104999"/>
              <a:buFont typeface="Avenir Next"/>
              <a:buChar char="‣"/>
              <a:defRPr>
                <a:solidFill>
                  <a:srgbClr val="222222"/>
                </a:solidFill>
                <a:latin typeface="Avenir Next Demi Bold"/>
                <a:ea typeface="Avenir Next Demi Bold"/>
                <a:cs typeface="Avenir Next Demi Bold"/>
                <a:sym typeface="Avenir Next Demi Bold"/>
              </a:defRPr>
            </a:pPr>
            <a:r>
              <a:t>Identifying the critical constrains of the system for deploying services</a:t>
            </a:r>
          </a:p>
        </p:txBody>
      </p:sp>
      <p:sp>
        <p:nvSpPr>
          <p:cNvPr id="253" name="Shape 253"/>
          <p:cNvSpPr/>
          <p:nvPr/>
        </p:nvSpPr>
        <p:spPr>
          <a:xfrm flipH="1">
            <a:off x="1925547" y="2859163"/>
            <a:ext cx="1" cy="1325069"/>
          </a:xfrm>
          <a:prstGeom prst="line">
            <a:avLst/>
          </a:prstGeom>
          <a:ln w="139700">
            <a:solidFill>
              <a:srgbClr val="A6AAA9">
                <a:alpha val="46555"/>
              </a:srgbClr>
            </a:solidFill>
            <a:miter lim="400000"/>
            <a:tailEnd type="triangle"/>
          </a:ln>
        </p:spPr>
        <p:txBody>
          <a:bodyPr lIns="50800" tIns="50800" rIns="50800" bIns="50800" anchor="ctr"/>
          <a:lstStyle/>
          <a:p>
            <a:pPr algn="ctr">
              <a:lnSpc>
                <a:spcPct val="80000"/>
              </a:lnSpc>
              <a:spcBef>
                <a:spcPts val="0"/>
              </a:spcBef>
              <a:defRPr sz="2800" cap="all">
                <a:latin typeface="+mn-lt"/>
                <a:ea typeface="+mn-ea"/>
                <a:cs typeface="+mn-cs"/>
                <a:sym typeface="DIN Condensed"/>
              </a:defRPr>
            </a:pPr>
            <a:endParaRPr/>
          </a:p>
        </p:txBody>
      </p:sp>
      <p:sp>
        <p:nvSpPr>
          <p:cNvPr id="254" name="Shape 254"/>
          <p:cNvSpPr/>
          <p:nvPr/>
        </p:nvSpPr>
        <p:spPr>
          <a:xfrm flipH="1">
            <a:off x="1925547" y="5831689"/>
            <a:ext cx="1" cy="1325068"/>
          </a:xfrm>
          <a:prstGeom prst="line">
            <a:avLst/>
          </a:prstGeom>
          <a:ln w="139700">
            <a:solidFill>
              <a:srgbClr val="A6AAA9">
                <a:alpha val="47000"/>
              </a:srgbClr>
            </a:solidFill>
            <a:miter lim="400000"/>
            <a:tailEnd type="triangle"/>
          </a:ln>
        </p:spPr>
        <p:txBody>
          <a:bodyPr lIns="50800" tIns="50800" rIns="50800" bIns="50800" anchor="ctr"/>
          <a:lstStyle/>
          <a:p>
            <a:pPr algn="ctr">
              <a:lnSpc>
                <a:spcPct val="80000"/>
              </a:lnSpc>
              <a:spcBef>
                <a:spcPts val="0"/>
              </a:spcBef>
              <a:defRPr sz="2800" cap="all">
                <a:latin typeface="+mn-lt"/>
                <a:ea typeface="+mn-ea"/>
                <a:cs typeface="+mn-cs"/>
                <a:sym typeface="DIN Condensed"/>
              </a:defRPr>
            </a:pPr>
            <a:endParaRPr/>
          </a:p>
        </p:txBody>
      </p:sp>
      <p:sp>
        <p:nvSpPr>
          <p:cNvPr id="255" name="Shape 255"/>
          <p:cNvSpPr/>
          <p:nvPr/>
        </p:nvSpPr>
        <p:spPr>
          <a:xfrm>
            <a:off x="3960891" y="3842999"/>
            <a:ext cx="7258047" cy="3200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61470" indent="-261470">
              <a:spcBef>
                <a:spcPts val="400"/>
              </a:spcBef>
              <a:buClr>
                <a:schemeClr val="accent3"/>
              </a:buClr>
              <a:buSzPct val="104999"/>
              <a:buFont typeface="Avenir Next"/>
              <a:buChar char="‣"/>
              <a:defRPr>
                <a:solidFill>
                  <a:srgbClr val="222222"/>
                </a:solidFill>
                <a:latin typeface="Avenir Next Demi Bold"/>
                <a:ea typeface="Avenir Next Demi Bold"/>
                <a:cs typeface="Avenir Next Demi Bold"/>
                <a:sym typeface="Avenir Next Demi Bold"/>
              </a:defRPr>
            </a:pPr>
            <a:r>
              <a:t>Name based routing</a:t>
            </a:r>
          </a:p>
          <a:p>
            <a:pPr marL="705970" lvl="1" indent="-261470">
              <a:spcBef>
                <a:spcPts val="400"/>
              </a:spcBef>
              <a:buClr>
                <a:schemeClr val="accent3"/>
              </a:buClr>
              <a:buSzPct val="104999"/>
              <a:buFont typeface="Avenir Next"/>
              <a:buChar char="‣"/>
              <a:defRPr>
                <a:latin typeface="Avenir Next Demi Bold"/>
                <a:ea typeface="Avenir Next Demi Bold"/>
                <a:cs typeface="Avenir Next Demi Bold"/>
                <a:sym typeface="Avenir Next Demi Bold"/>
              </a:defRPr>
            </a:pPr>
            <a:r>
              <a:t>Decouple the location of producer and consumer</a:t>
            </a:r>
          </a:p>
          <a:p>
            <a:pPr marL="705970" lvl="1" indent="-261470">
              <a:spcBef>
                <a:spcPts val="400"/>
              </a:spcBef>
              <a:buClr>
                <a:schemeClr val="accent3"/>
              </a:buClr>
              <a:buSzPct val="104999"/>
              <a:buFont typeface="Avenir Next"/>
              <a:buChar char="‣"/>
              <a:defRPr>
                <a:latin typeface="Avenir Next Demi Bold"/>
                <a:ea typeface="Avenir Next Demi Bold"/>
                <a:cs typeface="Avenir Next Demi Bold"/>
                <a:sym typeface="Avenir Next Demi Bold"/>
              </a:defRPr>
            </a:pPr>
            <a:r>
              <a:t>Multicast by name</a:t>
            </a:r>
          </a:p>
          <a:p>
            <a:pPr marL="261470" indent="-261470">
              <a:spcBef>
                <a:spcPts val="400"/>
              </a:spcBef>
              <a:buClr>
                <a:schemeClr val="accent3"/>
              </a:buClr>
              <a:buSzPct val="104999"/>
              <a:buFont typeface="Avenir Next"/>
              <a:buChar char="‣"/>
              <a:defRPr>
                <a:solidFill>
                  <a:srgbClr val="222222"/>
                </a:solidFill>
                <a:latin typeface="Avenir Next Demi Bold"/>
                <a:ea typeface="Avenir Next Demi Bold"/>
                <a:cs typeface="Avenir Next Demi Bold"/>
                <a:sym typeface="Avenir Next Demi Bold"/>
              </a:defRPr>
            </a:pPr>
            <a:r>
              <a:t>Service/Content Distribution (Migrate service to the edge)</a:t>
            </a:r>
          </a:p>
          <a:p>
            <a:pPr marL="705970" lvl="1" indent="-261470">
              <a:spcBef>
                <a:spcPts val="400"/>
              </a:spcBef>
              <a:buClr>
                <a:schemeClr val="accent3"/>
              </a:buClr>
              <a:buSzPct val="104999"/>
              <a:buFont typeface="Avenir Next"/>
              <a:buChar char="‣"/>
              <a:defRPr>
                <a:latin typeface="Avenir Next Demi Bold"/>
                <a:ea typeface="Avenir Next Demi Bold"/>
                <a:cs typeface="Avenir Next Demi Bold"/>
                <a:sym typeface="Avenir Next Demi Bold"/>
              </a:defRPr>
            </a:pPr>
            <a:r>
              <a:t>Benefit from in-network caching of NDN</a:t>
            </a:r>
          </a:p>
          <a:p>
            <a:pPr marL="705970" lvl="1" indent="-261470">
              <a:spcBef>
                <a:spcPts val="400"/>
              </a:spcBef>
              <a:buClr>
                <a:schemeClr val="accent3"/>
              </a:buClr>
              <a:buSzPct val="104999"/>
              <a:buFont typeface="Avenir Next"/>
              <a:buChar char="‣"/>
              <a:defRPr>
                <a:latin typeface="Avenir Next Demi Bold"/>
                <a:ea typeface="Avenir Next Demi Bold"/>
                <a:cs typeface="Avenir Next Demi Bold"/>
                <a:sym typeface="Avenir Next Demi Bold"/>
              </a:defRPr>
            </a:pPr>
            <a:r>
              <a:t>Push communication model</a:t>
            </a:r>
          </a:p>
          <a:p>
            <a:pPr marL="261470" indent="-261470">
              <a:spcBef>
                <a:spcPts val="400"/>
              </a:spcBef>
              <a:buClr>
                <a:schemeClr val="accent3"/>
              </a:buClr>
              <a:buSzPct val="104999"/>
              <a:buFont typeface="Avenir Next"/>
              <a:buChar char="‣"/>
              <a:defRPr>
                <a:solidFill>
                  <a:srgbClr val="222222"/>
                </a:solidFill>
                <a:latin typeface="Avenir Next Demi Bold"/>
                <a:ea typeface="Avenir Next Demi Bold"/>
                <a:cs typeface="Avenir Next Demi Bold"/>
                <a:sym typeface="Avenir Next Demi Bold"/>
              </a:defRPr>
            </a:pPr>
            <a:r>
              <a:t>Service/Network monitoring </a:t>
            </a:r>
          </a:p>
          <a:p>
            <a:pPr marL="705970" lvl="1" indent="-261470">
              <a:spcBef>
                <a:spcPts val="400"/>
              </a:spcBef>
              <a:buClr>
                <a:schemeClr val="accent3"/>
              </a:buClr>
              <a:buSzPct val="104999"/>
              <a:buFont typeface="Avenir Next"/>
              <a:buChar char="‣"/>
              <a:defRPr>
                <a:latin typeface="Avenir Next Demi Bold"/>
                <a:ea typeface="Avenir Next Demi Bold"/>
                <a:cs typeface="Avenir Next Demi Bold"/>
                <a:sym typeface="Avenir Next Demi Bold"/>
              </a:defRPr>
            </a:pPr>
            <a:r>
              <a:t>Pull communication model</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Shape 257"/>
          <p:cNvSpPr>
            <a:spLocks noGrp="1"/>
          </p:cNvSpPr>
          <p:nvPr>
            <p:ph type="title"/>
          </p:nvPr>
        </p:nvSpPr>
        <p:spPr>
          <a:prstGeom prst="rect">
            <a:avLst/>
          </a:prstGeom>
        </p:spPr>
        <p:txBody>
          <a:bodyPr/>
          <a:lstStyle>
            <a:lvl1pPr defTabSz="467359">
              <a:spcBef>
                <a:spcPts val="2200"/>
              </a:spcBef>
              <a:defRPr sz="4800"/>
            </a:lvl1pPr>
          </a:lstStyle>
          <a:p>
            <a:r>
              <a:t>Service Migration: Service Execution</a:t>
            </a:r>
          </a:p>
        </p:txBody>
      </p:sp>
      <p:sp>
        <p:nvSpPr>
          <p:cNvPr id="258" name="Shape 258"/>
          <p:cNvSpPr>
            <a:spLocks noGrp="1"/>
          </p:cNvSpPr>
          <p:nvPr>
            <p:ph type="sldNum" sz="quarter" idx="2"/>
          </p:nvPr>
        </p:nvSpPr>
        <p:spPr>
          <a:xfrm>
            <a:off x="12332920" y="431800"/>
            <a:ext cx="260599" cy="4572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8</a:t>
            </a:fld>
            <a:endParaRPr/>
          </a:p>
        </p:txBody>
      </p:sp>
      <p:sp>
        <p:nvSpPr>
          <p:cNvPr id="259" name="Shape 259"/>
          <p:cNvSpPr/>
          <p:nvPr/>
        </p:nvSpPr>
        <p:spPr>
          <a:xfrm>
            <a:off x="253535" y="5787256"/>
            <a:ext cx="8897638" cy="2667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889000" lvl="1" indent="-444500">
              <a:spcBef>
                <a:spcPts val="600"/>
              </a:spcBef>
              <a:buClr>
                <a:schemeClr val="accent4"/>
              </a:buClr>
              <a:buSzPct val="104999"/>
              <a:buFont typeface="Avenir Next"/>
              <a:buChar char="▸"/>
              <a:defRPr sz="2800"/>
            </a:pPr>
            <a:r>
              <a:t>Benchmarking </a:t>
            </a:r>
            <a:r>
              <a:rPr>
                <a:solidFill>
                  <a:schemeClr val="accent4">
                    <a:hueOff val="-1395324"/>
                    <a:satOff val="-3373"/>
                    <a:lumOff val="-9849"/>
                  </a:schemeClr>
                </a:solidFill>
                <a:latin typeface="Avenir Next Demi Bold"/>
                <a:ea typeface="Avenir Next Demi Bold"/>
                <a:cs typeface="Avenir Next Demi Bold"/>
                <a:sym typeface="Avenir Next Demi Bold"/>
              </a:rPr>
              <a:t>scalability</a:t>
            </a:r>
            <a:r>
              <a:rPr baseline="31999">
                <a:solidFill>
                  <a:schemeClr val="accent4">
                    <a:hueOff val="-1395324"/>
                    <a:satOff val="-3373"/>
                    <a:lumOff val="-9849"/>
                  </a:schemeClr>
                </a:solidFill>
                <a:latin typeface="Avenir Next Demi Bold"/>
                <a:ea typeface="Avenir Next Demi Bold"/>
                <a:cs typeface="Avenir Next Demi Bold"/>
                <a:sym typeface="Avenir Next Demi Bold"/>
              </a:rPr>
              <a:t>[2]</a:t>
            </a:r>
            <a:endParaRPr baseline="31999"/>
          </a:p>
          <a:p>
            <a:pPr marL="1333500" lvl="2" indent="-444500">
              <a:spcBef>
                <a:spcPts val="600"/>
              </a:spcBef>
              <a:buClr>
                <a:schemeClr val="accent4"/>
              </a:buClr>
              <a:buSzPct val="104999"/>
              <a:buFont typeface="Avenir Next"/>
              <a:buChar char="▸"/>
              <a:defRPr sz="2800"/>
            </a:pPr>
            <a:r>
              <a:t>How </a:t>
            </a:r>
            <a:r>
              <a:rPr>
                <a:solidFill>
                  <a:schemeClr val="accent4">
                    <a:hueOff val="-1395324"/>
                    <a:satOff val="-3373"/>
                    <a:lumOff val="-9849"/>
                  </a:schemeClr>
                </a:solidFill>
              </a:rPr>
              <a:t>many containers</a:t>
            </a:r>
            <a:r>
              <a:t> can be supported by a specific raspberry Pi  ?</a:t>
            </a:r>
          </a:p>
          <a:p>
            <a:pPr marL="1333500" lvl="2" indent="-444500">
              <a:spcBef>
                <a:spcPts val="600"/>
              </a:spcBef>
              <a:buClr>
                <a:schemeClr val="accent4"/>
              </a:buClr>
              <a:buSzPct val="104999"/>
              <a:buFont typeface="Avenir Next"/>
              <a:buChar char="▸"/>
              <a:defRPr sz="2800"/>
            </a:pPr>
            <a:r>
              <a:t>How many </a:t>
            </a:r>
            <a:r>
              <a:rPr>
                <a:solidFill>
                  <a:schemeClr val="accent4">
                    <a:hueOff val="-1395324"/>
                    <a:satOff val="-3373"/>
                    <a:lumOff val="-9849"/>
                  </a:schemeClr>
                </a:solidFill>
              </a:rPr>
              <a:t>user requests</a:t>
            </a:r>
            <a:r>
              <a:t> can be supported by a single container? </a:t>
            </a:r>
          </a:p>
        </p:txBody>
      </p:sp>
      <p:sp>
        <p:nvSpPr>
          <p:cNvPr id="260" name="Shape 260"/>
          <p:cNvSpPr/>
          <p:nvPr/>
        </p:nvSpPr>
        <p:spPr>
          <a:xfrm>
            <a:off x="3079121" y="9102845"/>
            <a:ext cx="8315660" cy="508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1200"/>
            </a:lvl1pPr>
          </a:lstStyle>
          <a:p>
            <a:r>
              <a:t>[2] A. Sathiaseelan, A .Lertsinsrubtavee, A. Jagan, P. Baskaran, J. Crowcroft,  “Cloudrone: Micro Clouds in the Sky”, ACM Mobisys Dronet, 2016.</a:t>
            </a:r>
          </a:p>
        </p:txBody>
      </p:sp>
      <p:sp>
        <p:nvSpPr>
          <p:cNvPr id="261" name="Shape 261"/>
          <p:cNvSpPr/>
          <p:nvPr/>
        </p:nvSpPr>
        <p:spPr>
          <a:xfrm>
            <a:off x="5653016" y="1524420"/>
            <a:ext cx="6802343" cy="3216272"/>
          </a:xfrm>
          <a:prstGeom prst="roundRect">
            <a:avLst>
              <a:gd name="adj" fmla="val 15049"/>
            </a:avLst>
          </a:prstGeom>
          <a:solidFill>
            <a:schemeClr val="accent4">
              <a:alpha val="27483"/>
            </a:schemeClr>
          </a:solidFill>
          <a:ln w="12700">
            <a:miter lim="400000"/>
          </a:ln>
        </p:spPr>
        <p:txBody>
          <a:bodyPr lIns="50800" tIns="50800" rIns="50800" bIns="50800" anchor="ctr"/>
          <a:lstStyle/>
          <a:p>
            <a:pPr algn="ctr">
              <a:lnSpc>
                <a:spcPct val="80000"/>
              </a:lnSpc>
              <a:spcBef>
                <a:spcPts val="0"/>
              </a:spcBef>
              <a:defRPr sz="2800" cap="all">
                <a:solidFill>
                  <a:srgbClr val="232323"/>
                </a:solidFill>
                <a:latin typeface="+mn-lt"/>
                <a:ea typeface="+mn-ea"/>
                <a:cs typeface="+mn-cs"/>
                <a:sym typeface="DIN Condensed"/>
              </a:defRPr>
            </a:pPr>
            <a:endParaRPr/>
          </a:p>
        </p:txBody>
      </p:sp>
      <p:sp>
        <p:nvSpPr>
          <p:cNvPr id="262" name="Shape 262"/>
          <p:cNvSpPr/>
          <p:nvPr/>
        </p:nvSpPr>
        <p:spPr>
          <a:xfrm>
            <a:off x="1556352" y="4145391"/>
            <a:ext cx="3484627" cy="44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r>
              <a:t>UMOBILE Access Point (SEG)</a:t>
            </a:r>
          </a:p>
        </p:txBody>
      </p:sp>
      <p:sp>
        <p:nvSpPr>
          <p:cNvPr id="263" name="Shape 263"/>
          <p:cNvSpPr/>
          <p:nvPr/>
        </p:nvSpPr>
        <p:spPr>
          <a:xfrm>
            <a:off x="5795362" y="1621256"/>
            <a:ext cx="6631686" cy="3022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a:spcBef>
                <a:spcPts val="800"/>
              </a:spcBef>
              <a:defRPr sz="2500">
                <a:solidFill>
                  <a:schemeClr val="accent5"/>
                </a:solidFill>
                <a:latin typeface="Avenir Next Demi Bold"/>
                <a:ea typeface="Avenir Next Demi Bold"/>
                <a:cs typeface="Avenir Next Demi Bold"/>
                <a:sym typeface="Avenir Next Demi Bold"/>
              </a:defRPr>
            </a:pPr>
            <a:r>
              <a:t>UMOBILE Innovation</a:t>
            </a:r>
          </a:p>
          <a:p>
            <a:pPr marL="261470" indent="-261470">
              <a:spcBef>
                <a:spcPts val="600"/>
              </a:spcBef>
              <a:buClr>
                <a:schemeClr val="accent1"/>
              </a:buClr>
              <a:buSzPct val="104999"/>
              <a:buFont typeface="Avenir Next"/>
              <a:buChar char="‣"/>
              <a:defRPr sz="2500"/>
            </a:pPr>
            <a:r>
              <a:t>Service is executable (edge computing )</a:t>
            </a:r>
          </a:p>
          <a:p>
            <a:pPr marL="261470" indent="-261470">
              <a:spcBef>
                <a:spcPts val="600"/>
              </a:spcBef>
              <a:buClr>
                <a:schemeClr val="accent1"/>
              </a:buClr>
              <a:buSzPct val="104999"/>
              <a:buFont typeface="Avenir Next"/>
              <a:buChar char="‣"/>
              <a:defRPr sz="2500"/>
            </a:pPr>
            <a:r>
              <a:t>Service/Content is cacheable (edge caching)</a:t>
            </a:r>
          </a:p>
          <a:p>
            <a:pPr marL="261470" indent="-261470">
              <a:spcBef>
                <a:spcPts val="600"/>
              </a:spcBef>
              <a:buClr>
                <a:schemeClr val="accent1"/>
              </a:buClr>
              <a:buSzPct val="104999"/>
              <a:buFont typeface="Avenir Next"/>
              <a:buChar char="‣"/>
              <a:defRPr sz="2500"/>
            </a:pPr>
            <a:r>
              <a:t>Supporting service migration</a:t>
            </a:r>
          </a:p>
          <a:p>
            <a:pPr marL="261470" indent="-261470">
              <a:spcBef>
                <a:spcPts val="600"/>
              </a:spcBef>
              <a:buClr>
                <a:schemeClr val="accent1"/>
              </a:buClr>
              <a:buSzPct val="104999"/>
              <a:buFont typeface="Avenir Next"/>
              <a:buChar char="‣"/>
              <a:defRPr sz="2500"/>
            </a:pPr>
            <a:r>
              <a:t>Supporting ICN-DTN</a:t>
            </a:r>
          </a:p>
        </p:txBody>
      </p:sp>
      <p:pic>
        <p:nvPicPr>
          <p:cNvPr id="264" name="pasted-image.pdf"/>
          <p:cNvPicPr>
            <a:picLocks noChangeAspect="1"/>
          </p:cNvPicPr>
          <p:nvPr/>
        </p:nvPicPr>
        <p:blipFill>
          <a:blip r:embed="rId2">
            <a:extLst/>
          </a:blip>
          <a:stretch>
            <a:fillRect/>
          </a:stretch>
        </p:blipFill>
        <p:spPr>
          <a:xfrm>
            <a:off x="1357310" y="2353747"/>
            <a:ext cx="1760786" cy="1557619"/>
          </a:xfrm>
          <a:prstGeom prst="rect">
            <a:avLst/>
          </a:prstGeom>
          <a:ln w="12700">
            <a:miter lim="400000"/>
          </a:ln>
        </p:spPr>
      </p:pic>
      <p:pic>
        <p:nvPicPr>
          <p:cNvPr id="265" name="pasted-image.pdf"/>
          <p:cNvPicPr>
            <a:picLocks noChangeAspect="1"/>
          </p:cNvPicPr>
          <p:nvPr/>
        </p:nvPicPr>
        <p:blipFill>
          <a:blip r:embed="rId3">
            <a:extLst/>
          </a:blip>
          <a:stretch>
            <a:fillRect/>
          </a:stretch>
        </p:blipFill>
        <p:spPr>
          <a:xfrm>
            <a:off x="3206541" y="2461232"/>
            <a:ext cx="2013973" cy="1342649"/>
          </a:xfrm>
          <a:prstGeom prst="rect">
            <a:avLst/>
          </a:prstGeom>
          <a:ln w="12700">
            <a:miter lim="400000"/>
          </a:ln>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hape 267"/>
          <p:cNvSpPr>
            <a:spLocks noGrp="1"/>
          </p:cNvSpPr>
          <p:nvPr>
            <p:ph type="title"/>
          </p:nvPr>
        </p:nvSpPr>
        <p:spPr>
          <a:xfrm>
            <a:off x="406400" y="101600"/>
            <a:ext cx="12192000" cy="787401"/>
          </a:xfrm>
          <a:prstGeom prst="rect">
            <a:avLst/>
          </a:prstGeom>
        </p:spPr>
        <p:txBody>
          <a:bodyPr/>
          <a:lstStyle>
            <a:lvl1pPr defTabSz="519937">
              <a:spcBef>
                <a:spcPts val="2400"/>
              </a:spcBef>
              <a:defRPr sz="5340"/>
            </a:lvl1pPr>
          </a:lstStyle>
          <a:p>
            <a:r>
              <a:t>Scaling up the number of deployed containers within a PI </a:t>
            </a:r>
          </a:p>
        </p:txBody>
      </p:sp>
      <p:sp>
        <p:nvSpPr>
          <p:cNvPr id="268" name="Shape 268"/>
          <p:cNvSpPr>
            <a:spLocks noGrp="1"/>
          </p:cNvSpPr>
          <p:nvPr>
            <p:ph type="sldNum" sz="quarter" idx="4294967295"/>
          </p:nvPr>
        </p:nvSpPr>
        <p:spPr>
          <a:xfrm>
            <a:off x="12332920" y="431800"/>
            <a:ext cx="260599" cy="4572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9</a:t>
            </a:fld>
            <a:endParaRPr/>
          </a:p>
        </p:txBody>
      </p:sp>
      <p:grpSp>
        <p:nvGrpSpPr>
          <p:cNvPr id="272" name="Group 272"/>
          <p:cNvGrpSpPr/>
          <p:nvPr/>
        </p:nvGrpSpPr>
        <p:grpSpPr>
          <a:xfrm>
            <a:off x="368895" y="1659466"/>
            <a:ext cx="6434668" cy="6434668"/>
            <a:chOff x="0" y="0"/>
            <a:chExt cx="6434666" cy="6434666"/>
          </a:xfrm>
        </p:grpSpPr>
        <p:pic>
          <p:nvPicPr>
            <p:cNvPr id="269" name="CreationTime.pdf"/>
            <p:cNvPicPr>
              <a:picLocks noChangeAspect="1"/>
            </p:cNvPicPr>
            <p:nvPr/>
          </p:nvPicPr>
          <p:blipFill>
            <a:blip r:embed="rId3">
              <a:extLst/>
            </a:blip>
            <a:stretch>
              <a:fillRect/>
            </a:stretch>
          </p:blipFill>
          <p:spPr>
            <a:xfrm>
              <a:off x="0" y="0"/>
              <a:ext cx="6434667" cy="6434667"/>
            </a:xfrm>
            <a:prstGeom prst="rect">
              <a:avLst/>
            </a:prstGeom>
            <a:ln w="12700" cap="flat">
              <a:noFill/>
              <a:miter lim="400000"/>
            </a:ln>
            <a:effectLst/>
          </p:spPr>
        </p:pic>
        <p:sp>
          <p:nvSpPr>
            <p:cNvPr id="270" name="Shape 270"/>
            <p:cNvSpPr/>
            <p:nvPr/>
          </p:nvSpPr>
          <p:spPr>
            <a:xfrm>
              <a:off x="1028865" y="1126136"/>
              <a:ext cx="3970867" cy="12065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r>
                <a:rPr sz="4400">
                  <a:solidFill>
                    <a:schemeClr val="accent4">
                      <a:hueOff val="-1395324"/>
                      <a:satOff val="-3373"/>
                      <a:lumOff val="-9849"/>
                    </a:schemeClr>
                  </a:solidFill>
                </a:rPr>
                <a:t>2408</a:t>
              </a:r>
              <a:r>
                <a:t> web servers can be run on a single Raspberry Pi </a:t>
              </a:r>
            </a:p>
          </p:txBody>
        </p:sp>
        <p:sp>
          <p:nvSpPr>
            <p:cNvPr id="271" name="Shape 271"/>
            <p:cNvSpPr/>
            <p:nvPr/>
          </p:nvSpPr>
          <p:spPr>
            <a:xfrm>
              <a:off x="960310" y="2547030"/>
              <a:ext cx="3980977" cy="660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r>
                <a:rPr sz="3000">
                  <a:solidFill>
                    <a:schemeClr val="accent4">
                      <a:hueOff val="-1395324"/>
                      <a:satOff val="-3373"/>
                      <a:lumOff val="-9849"/>
                    </a:schemeClr>
                  </a:solidFill>
                  <a:latin typeface="Avenir Next Demi Bold"/>
                  <a:ea typeface="Avenir Next Demi Bold"/>
                  <a:cs typeface="Avenir Next Demi Bold"/>
                  <a:sym typeface="Avenir Next Demi Bold"/>
                </a:rPr>
                <a:t>2.79</a:t>
              </a:r>
              <a:r>
                <a:rPr sz="3200">
                  <a:solidFill>
                    <a:schemeClr val="accent4">
                      <a:hueOff val="-1395324"/>
                      <a:satOff val="-3373"/>
                      <a:lumOff val="-9849"/>
                    </a:schemeClr>
                  </a:solidFill>
                </a:rPr>
                <a:t> </a:t>
              </a:r>
              <a:r>
                <a:rPr sz="3000">
                  <a:solidFill>
                    <a:schemeClr val="accent4">
                      <a:hueOff val="-1395324"/>
                      <a:satOff val="-3373"/>
                      <a:lumOff val="-9849"/>
                    </a:schemeClr>
                  </a:solidFill>
                </a:rPr>
                <a:t>s</a:t>
              </a:r>
              <a:r>
                <a:t> to start up a web server</a:t>
              </a:r>
            </a:p>
          </p:txBody>
        </p:sp>
      </p:grpSp>
      <p:pic>
        <p:nvPicPr>
          <p:cNvPr id="273" name="cpuUsageAverage.pdf"/>
          <p:cNvPicPr>
            <a:picLocks noChangeAspect="1"/>
          </p:cNvPicPr>
          <p:nvPr/>
        </p:nvPicPr>
        <p:blipFill>
          <a:blip r:embed="rId4">
            <a:extLst/>
          </a:blip>
          <a:stretch>
            <a:fillRect/>
          </a:stretch>
        </p:blipFill>
        <p:spPr>
          <a:xfrm>
            <a:off x="7604653" y="542990"/>
            <a:ext cx="4809068" cy="4809068"/>
          </a:xfrm>
          <a:prstGeom prst="rect">
            <a:avLst/>
          </a:prstGeom>
          <a:ln w="12700">
            <a:miter lim="400000"/>
          </a:ln>
        </p:spPr>
      </p:pic>
      <p:sp>
        <p:nvSpPr>
          <p:cNvPr id="274" name="Shape 274"/>
          <p:cNvSpPr/>
          <p:nvPr/>
        </p:nvSpPr>
        <p:spPr>
          <a:xfrm>
            <a:off x="8167852" y="1471597"/>
            <a:ext cx="3326673" cy="1206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r>
              <a:rPr sz="4400">
                <a:solidFill>
                  <a:schemeClr val="accent4">
                    <a:hueOff val="-1395324"/>
                    <a:satOff val="-3373"/>
                    <a:lumOff val="-9849"/>
                  </a:schemeClr>
                </a:solidFill>
              </a:rPr>
              <a:t>70%</a:t>
            </a:r>
            <a:r>
              <a:t> CPU usage for running 2408 containers</a:t>
            </a:r>
          </a:p>
        </p:txBody>
      </p:sp>
      <p:pic>
        <p:nvPicPr>
          <p:cNvPr id="275" name="memUsage.pdf"/>
          <p:cNvPicPr>
            <a:picLocks noChangeAspect="1"/>
          </p:cNvPicPr>
          <p:nvPr/>
        </p:nvPicPr>
        <p:blipFill>
          <a:blip r:embed="rId5">
            <a:extLst/>
          </a:blip>
          <a:stretch>
            <a:fillRect/>
          </a:stretch>
        </p:blipFill>
        <p:spPr>
          <a:xfrm>
            <a:off x="7688675" y="5178726"/>
            <a:ext cx="4641024" cy="4641024"/>
          </a:xfrm>
          <a:prstGeom prst="rect">
            <a:avLst/>
          </a:prstGeom>
          <a:ln w="12700">
            <a:miter lim="400000"/>
          </a:ln>
        </p:spPr>
      </p:pic>
      <p:sp>
        <p:nvSpPr>
          <p:cNvPr id="276" name="Shape 276"/>
          <p:cNvSpPr/>
          <p:nvPr/>
        </p:nvSpPr>
        <p:spPr>
          <a:xfrm>
            <a:off x="9284699" y="7591983"/>
            <a:ext cx="2785250" cy="1308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r>
              <a:rPr sz="3000">
                <a:solidFill>
                  <a:schemeClr val="accent4">
                    <a:hueOff val="-1395324"/>
                    <a:satOff val="-3373"/>
                    <a:lumOff val="-9849"/>
                  </a:schemeClr>
                </a:solidFill>
                <a:latin typeface="Avenir Next Demi Bold"/>
                <a:ea typeface="Avenir Next Demi Bold"/>
                <a:cs typeface="Avenir Next Demi Bold"/>
                <a:sym typeface="Avenir Next Demi Bold"/>
              </a:rPr>
              <a:t>100%</a:t>
            </a:r>
            <a:r>
              <a:t> memory usage for running 2408 containers</a:t>
            </a:r>
          </a:p>
        </p:txBody>
      </p:sp>
      <p:sp>
        <p:nvSpPr>
          <p:cNvPr id="277" name="Shape 277"/>
          <p:cNvSpPr/>
          <p:nvPr/>
        </p:nvSpPr>
        <p:spPr>
          <a:xfrm>
            <a:off x="1937302" y="8599128"/>
            <a:ext cx="6039390" cy="787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solidFill>
                  <a:schemeClr val="accent1">
                    <a:hueOff val="104794"/>
                    <a:lumOff val="-8431"/>
                  </a:schemeClr>
                </a:solidFill>
                <a:latin typeface="Avenir Next Demi Bold"/>
                <a:ea typeface="Avenir Next Demi Bold"/>
                <a:cs typeface="Avenir Next Demi Bold"/>
                <a:sym typeface="Avenir Next Demi Bold"/>
              </a:defRPr>
            </a:pPr>
            <a:r>
              <a:t>The initial </a:t>
            </a:r>
            <a:r>
              <a:rPr>
                <a:solidFill>
                  <a:schemeClr val="accent4">
                    <a:hueOff val="-1395324"/>
                    <a:satOff val="-3373"/>
                    <a:lumOff val="-9849"/>
                  </a:schemeClr>
                </a:solidFill>
              </a:rPr>
              <a:t>memory usage</a:t>
            </a:r>
            <a:r>
              <a:t> before creating the first container was about 98 KB (a PI has 1GB RAM ). </a:t>
            </a:r>
          </a:p>
        </p:txBody>
      </p:sp>
      <p:sp>
        <p:nvSpPr>
          <p:cNvPr id="278" name="Shape 278"/>
          <p:cNvSpPr/>
          <p:nvPr/>
        </p:nvSpPr>
        <p:spPr>
          <a:xfrm>
            <a:off x="222034" y="1219199"/>
            <a:ext cx="7314198" cy="939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61470" indent="-261470">
              <a:spcBef>
                <a:spcPts val="1200"/>
              </a:spcBef>
              <a:buClr>
                <a:schemeClr val="accent1"/>
              </a:buClr>
              <a:buSzPct val="104999"/>
              <a:buFont typeface="Avenir Next"/>
              <a:buChar char="‣"/>
              <a:defRPr>
                <a:solidFill>
                  <a:schemeClr val="accent1"/>
                </a:solidFill>
                <a:latin typeface="Avenir Next Demi Bold"/>
                <a:ea typeface="Avenir Next Demi Bold"/>
                <a:cs typeface="Avenir Next Demi Bold"/>
                <a:sym typeface="Avenir Next Demi Bold"/>
              </a:defRPr>
            </a:pPr>
            <a:r>
              <a:t>Testing with  simple web server image (html + a small jpg)</a:t>
            </a:r>
          </a:p>
          <a:p>
            <a:pPr marL="261470" indent="-261470">
              <a:spcBef>
                <a:spcPts val="1200"/>
              </a:spcBef>
              <a:buClr>
                <a:schemeClr val="accent1"/>
              </a:buClr>
              <a:buSzPct val="104999"/>
              <a:buFont typeface="Avenir Next"/>
              <a:buChar char="‣"/>
              <a:defRPr>
                <a:solidFill>
                  <a:schemeClr val="accent1"/>
                </a:solidFill>
                <a:latin typeface="Avenir Next Demi Bold"/>
                <a:ea typeface="Avenir Next Demi Bold"/>
                <a:cs typeface="Avenir Next Demi Bold"/>
                <a:sym typeface="Avenir Next Demi Bold"/>
              </a:defRPr>
            </a:pPr>
            <a:r>
              <a:t>Container size is about 90 KB</a:t>
            </a:r>
          </a:p>
        </p:txBody>
      </p:sp>
    </p:spTree>
  </p:cSld>
  <p:clrMapOvr>
    <a:masterClrMapping/>
  </p:clrMapOvr>
  <p:transition spd="slow"/>
</p:sld>
</file>

<file path=ppt/theme/theme1.xml><?xml version="1.0" encoding="utf-8"?>
<a:theme xmlns:a="http://schemas.openxmlformats.org/drawingml/2006/main" name="New_Template7">
  <a:themeElements>
    <a:clrScheme name="New_Template7">
      <a:dk1>
        <a:srgbClr val="222222"/>
      </a:dk1>
      <a:lt1>
        <a:srgbClr val="838787"/>
      </a:lt1>
      <a:dk2>
        <a:srgbClr val="222222"/>
      </a:dk2>
      <a:lt2>
        <a:srgbClr val="A6AAA9"/>
      </a:lt2>
      <a:accent1>
        <a:srgbClr val="34A5DA"/>
      </a:accent1>
      <a:accent2>
        <a:srgbClr val="3F969A"/>
      </a:accent2>
      <a:accent3>
        <a:srgbClr val="8ABE5E"/>
      </a:accent3>
      <a:accent4>
        <a:srgbClr val="FDCB56"/>
      </a:accent4>
      <a:accent5>
        <a:srgbClr val="E42832"/>
      </a:accent5>
      <a:accent6>
        <a:srgbClr val="C52060"/>
      </a:accent6>
      <a:hlink>
        <a:srgbClr val="0000FF"/>
      </a:hlink>
      <a:folHlink>
        <a:srgbClr val="FF00FF"/>
      </a:folHlink>
    </a:clrScheme>
    <a:fontScheme name="New_Template7">
      <a:majorFont>
        <a:latin typeface="DIN Condensed"/>
        <a:ea typeface="DIN Condensed"/>
        <a:cs typeface="DIN Condensed"/>
      </a:majorFont>
      <a:minorFont>
        <a:latin typeface="DIN Condensed"/>
        <a:ea typeface="DIN Condensed"/>
        <a:cs typeface="DIN Condensed"/>
      </a:minorFont>
    </a:fontScheme>
    <a:fmtScheme name="New_Template7">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80000"/>
          </a:lnSpc>
          <a:spcBef>
            <a:spcPts val="0"/>
          </a:spcBef>
          <a:spcAft>
            <a:spcPts val="0"/>
          </a:spcAft>
          <a:buClrTx/>
          <a:buSzTx/>
          <a:buFontTx/>
          <a:buNone/>
          <a:tabLst/>
          <a:defRPr kumimoji="0" sz="2800" b="0" i="0" u="none" strike="noStrike" cap="all" spc="0" normalizeH="0" baseline="0">
            <a:ln>
              <a:noFill/>
            </a:ln>
            <a:solidFill>
              <a:srgbClr val="FFFFFF"/>
            </a:solidFill>
            <a:effectLst/>
            <a:uFillTx/>
            <a:latin typeface="+mn-lt"/>
            <a:ea typeface="+mn-ea"/>
            <a:cs typeface="+mn-cs"/>
            <a:sym typeface="DIN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7">
  <a:themeElements>
    <a:clrScheme name="New_Template7">
      <a:dk1>
        <a:srgbClr val="000000"/>
      </a:dk1>
      <a:lt1>
        <a:srgbClr val="FFFFFF"/>
      </a:lt1>
      <a:dk2>
        <a:srgbClr val="222222"/>
      </a:dk2>
      <a:lt2>
        <a:srgbClr val="A6AAA9"/>
      </a:lt2>
      <a:accent1>
        <a:srgbClr val="34A5DA"/>
      </a:accent1>
      <a:accent2>
        <a:srgbClr val="3F969A"/>
      </a:accent2>
      <a:accent3>
        <a:srgbClr val="8ABE5E"/>
      </a:accent3>
      <a:accent4>
        <a:srgbClr val="FDCB56"/>
      </a:accent4>
      <a:accent5>
        <a:srgbClr val="E42832"/>
      </a:accent5>
      <a:accent6>
        <a:srgbClr val="C52060"/>
      </a:accent6>
      <a:hlink>
        <a:srgbClr val="0000FF"/>
      </a:hlink>
      <a:folHlink>
        <a:srgbClr val="FF00FF"/>
      </a:folHlink>
    </a:clrScheme>
    <a:fontScheme name="New_Template7">
      <a:majorFont>
        <a:latin typeface="DIN Condensed"/>
        <a:ea typeface="DIN Condensed"/>
        <a:cs typeface="DIN Condensed"/>
      </a:majorFont>
      <a:minorFont>
        <a:latin typeface="DIN Condensed"/>
        <a:ea typeface="DIN Condensed"/>
        <a:cs typeface="DIN Condensed"/>
      </a:minorFont>
    </a:fontScheme>
    <a:fmtScheme name="New_Template7">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80000"/>
          </a:lnSpc>
          <a:spcBef>
            <a:spcPts val="0"/>
          </a:spcBef>
          <a:spcAft>
            <a:spcPts val="0"/>
          </a:spcAft>
          <a:buClrTx/>
          <a:buSzTx/>
          <a:buFontTx/>
          <a:buNone/>
          <a:tabLst/>
          <a:defRPr kumimoji="0" sz="2800" b="0" i="0" u="none" strike="noStrike" cap="all" spc="0" normalizeH="0" baseline="0">
            <a:ln>
              <a:noFill/>
            </a:ln>
            <a:solidFill>
              <a:srgbClr val="FFFFFF"/>
            </a:solidFill>
            <a:effectLst/>
            <a:uFillTx/>
            <a:latin typeface="+mn-lt"/>
            <a:ea typeface="+mn-ea"/>
            <a:cs typeface="+mn-cs"/>
            <a:sym typeface="DIN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2400"/>
          </a:spcBef>
          <a:spcAft>
            <a:spcPts val="0"/>
          </a:spcAft>
          <a:buClrTx/>
          <a:buSzTx/>
          <a:buFontTx/>
          <a:buNone/>
          <a:tabLst/>
          <a:defRPr kumimoji="0" sz="2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1309</Words>
  <Application>Microsoft Macintosh PowerPoint</Application>
  <PresentationFormat>Custom</PresentationFormat>
  <Paragraphs>205</Paragraphs>
  <Slides>15</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Avenir Next</vt:lpstr>
      <vt:lpstr>Avenir Next Demi Bold</vt:lpstr>
      <vt:lpstr>Avenir Next Medium</vt:lpstr>
      <vt:lpstr>DIN Alternate</vt:lpstr>
      <vt:lpstr>DIN Condensed</vt:lpstr>
      <vt:lpstr>Helvetica</vt:lpstr>
      <vt:lpstr>Helvetica Neue</vt:lpstr>
      <vt:lpstr>Helvetica Neue Bold Condensed</vt:lpstr>
      <vt:lpstr>New_Template7</vt:lpstr>
      <vt:lpstr>Providing Different Levels of QoS </vt:lpstr>
      <vt:lpstr>Objective of Task 4.1</vt:lpstr>
      <vt:lpstr>UMOBILE QoS Model</vt:lpstr>
      <vt:lpstr>Relevant QoS Parameters in UMOBILE</vt:lpstr>
      <vt:lpstr>Classes of Services and QoS Mechanisms</vt:lpstr>
      <vt:lpstr>Application level QoS: Service Migration Issues</vt:lpstr>
      <vt:lpstr>High level design of service migration </vt:lpstr>
      <vt:lpstr>Service Migration: Service Execution</vt:lpstr>
      <vt:lpstr>Scaling up the number of deployed containers within a PI </vt:lpstr>
      <vt:lpstr>Scaling up the number of users accessing a single service </vt:lpstr>
      <vt:lpstr>Communication Model and Naming Scheme </vt:lpstr>
      <vt:lpstr>An example of Service Migration scenario </vt:lpstr>
      <vt:lpstr>Service Migration: Decision Engine</vt:lpstr>
      <vt:lpstr>Status of Service Migration as of Month 18</vt:lpstr>
      <vt:lpstr>Service Migration with Push services </vt:lpstr>
    </vt:vector>
  </TitlesOfParts>
  <LinksUpToDate>false</LinksUpToDate>
  <SharedDoc>false</SharedDoc>
  <HyperlinksChanged>false</HyperlinksChanged>
  <AppVersion>15.0026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Providing Different Levels of QoS </dc:title>
  <cp:lastModifiedBy>Dr A. Lertsinsrubtavee</cp:lastModifiedBy>
  <cp:revision>1</cp:revision>
  <dcterms:modified xsi:type="dcterms:W3CDTF">2016-10-14T00:21:45Z</dcterms:modified>
</cp:coreProperties>
</file>