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UMOBILE </a:t>
            </a:r>
          </a:p>
          <a:p>
            <a:pPr/>
            <a:r>
              <a:t>Project overview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final architecture.00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Service migration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final architecture.00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hape 1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5500"/>
            </a:pPr>
            <a:r>
              <a:t>Keyword-based application </a:t>
            </a:r>
            <a:br/>
            <a:r>
              <a:t>sharing framework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final architecture.009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hape 1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NDN Opportunistic Networking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final architecture.01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Shape 1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PerSense Mobile Light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final architecture.010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Shape 1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Oi!/Now@ apps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final architecture.00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Off-path content discovery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final architecture.01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Shape 16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5500"/>
            </a:pPr>
            <a:r>
              <a:t>In-Network Resource </a:t>
            </a:r>
            <a:br/>
            <a:r>
              <a:t>Pooling Protocol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final architecture.013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Shape 1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Named-based Replications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Status of the project</a:t>
            </a:r>
          </a:p>
        </p:txBody>
      </p:sp>
      <p:sp>
        <p:nvSpPr>
          <p:cNvPr id="173" name="Shape 17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17804" indent="-217804" defTabSz="286258">
              <a:spcBef>
                <a:spcPts val="2000"/>
              </a:spcBef>
              <a:defRPr sz="1764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IBR-DTN</a:t>
            </a:r>
            <a:r>
              <a:t> has been integrated with NDN on Linux devices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Push services</a:t>
            </a:r>
            <a:r>
              <a:t> have been introduced to NDN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Service migration</a:t>
            </a:r>
            <a:r>
              <a:t> over NDN has been implemented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t>An innovative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naming scheme</a:t>
            </a:r>
            <a:r>
              <a:t> has been proposed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t>A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keyword-based application-centric information sharing framework </a:t>
            </a:r>
            <a:r>
              <a:t>has been proposed and deployed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Social-based routing</a:t>
            </a:r>
            <a:r>
              <a:t> is being implemented in NDN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t>A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tool </a:t>
            </a:r>
            <a:r>
              <a:t>that captures wireless footprint aspects of end-users to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assist in usage contextualisation</a:t>
            </a:r>
            <a:r>
              <a:t> has been developed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Two mobile apps</a:t>
            </a:r>
            <a:r>
              <a:t> that exploit UMOBILE are being developed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t>An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off-path content discovery framework</a:t>
            </a:r>
            <a:r>
              <a:t> has been introduced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t>A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new congestion control mechanism</a:t>
            </a:r>
            <a:r>
              <a:t> has been proposed and is being implemented in NDN</a:t>
            </a:r>
          </a:p>
          <a:p>
            <a:pPr marL="217804" indent="-217804" defTabSz="286258">
              <a:spcBef>
                <a:spcPts val="2000"/>
              </a:spcBef>
              <a:defRPr sz="1764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Named-based replication priorities</a:t>
            </a:r>
            <a:r>
              <a:t> have been introduced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Achievements so far</a:t>
            </a:r>
          </a:p>
        </p:txBody>
      </p:sp>
      <p:sp>
        <p:nvSpPr>
          <p:cNvPr id="176" name="Shape 17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4 best paper awards</a:t>
            </a:r>
          </a:p>
          <a:p>
            <a:pPr/>
            <a:r>
              <a:t>TBA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1622">
              <a:defRPr sz="7280"/>
            </a:lvl1pPr>
          </a:lstStyle>
          <a:p>
            <a:pPr/>
            <a:r>
              <a:t>Motivation (as in proposal)</a:t>
            </a:r>
          </a:p>
        </p:txBody>
      </p:sp>
      <p:sp>
        <p:nvSpPr>
          <p:cNvPr id="122" name="Shape 122"/>
          <p:cNvSpPr/>
          <p:nvPr>
            <p:ph type="body" sz="half" idx="1"/>
          </p:nvPr>
        </p:nvSpPr>
        <p:spPr>
          <a:xfrm>
            <a:off x="952500" y="2603500"/>
            <a:ext cx="11099800" cy="3602782"/>
          </a:xfrm>
          <a:prstGeom prst="rect">
            <a:avLst/>
          </a:prstGeom>
        </p:spPr>
        <p:txBody>
          <a:bodyPr/>
          <a:lstStyle/>
          <a:p>
            <a:pPr marL="355600" indent="-355600" defTabSz="467359">
              <a:spcBef>
                <a:spcPts val="3300"/>
              </a:spcBef>
              <a:defRPr sz="2880"/>
            </a:pPr>
            <a:r>
              <a:t>Current Internet architecture lacks flexibility and expandability and cannot satisfy the demand for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inter-device communication</a:t>
            </a:r>
            <a:r>
              <a:t> </a:t>
            </a:r>
          </a:p>
          <a:p>
            <a:pPr marL="355600" indent="-355600" defTabSz="467359">
              <a:spcBef>
                <a:spcPts val="3300"/>
              </a:spcBef>
              <a:defRPr sz="2880"/>
            </a:pPr>
            <a:r>
              <a:t>Future Internet needs to support the ever-growing need of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user mobility</a:t>
            </a:r>
            <a:r>
              <a:t> to achieve universal access</a:t>
            </a:r>
          </a:p>
          <a:p>
            <a:pPr marL="355600" indent="-355600" defTabSz="467359">
              <a:spcBef>
                <a:spcPts val="3300"/>
              </a:spcBef>
              <a:defRPr sz="2880"/>
            </a:pPr>
            <a:r>
              <a:t>There is a need for a mobile-centric service-oriented architecture</a:t>
            </a:r>
          </a:p>
        </p:txBody>
      </p:sp>
      <p:sp>
        <p:nvSpPr>
          <p:cNvPr id="123" name="Shape 123"/>
          <p:cNvSpPr/>
          <p:nvPr/>
        </p:nvSpPr>
        <p:spPr>
          <a:xfrm>
            <a:off x="952500" y="6826250"/>
            <a:ext cx="11099801" cy="1946226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>
              <a:defRPr sz="2600">
                <a:solidFill>
                  <a:srgbClr val="FFFFFF"/>
                </a:solidFill>
              </a:defRPr>
            </a:pPr>
            <a:r>
              <a:t>We build a novel architecture that brings together 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information-centric</a:t>
            </a:r>
            <a:r>
              <a:t> and </a:t>
            </a:r>
            <a:r>
              <a:rPr b="1">
                <a:latin typeface="Helvetica"/>
                <a:ea typeface="Helvetica"/>
                <a:cs typeface="Helvetica"/>
                <a:sym typeface="Helvetica"/>
              </a:rPr>
              <a:t>delay-tolerant networking</a:t>
            </a:r>
            <a:r>
              <a:t> principles </a:t>
            </a:r>
          </a:p>
          <a:p>
            <a:pPr>
              <a:defRPr sz="2600">
                <a:solidFill>
                  <a:srgbClr val="FFFFFF"/>
                </a:solidFill>
              </a:defRPr>
            </a:pPr>
            <a:r>
              <a:t>into one single abstraction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UMOBILE innovations</a:t>
            </a:r>
          </a:p>
        </p:txBody>
      </p:sp>
      <p:sp>
        <p:nvSpPr>
          <p:cNvPr id="179" name="Shape 179"/>
          <p:cNvSpPr/>
          <p:nvPr>
            <p:ph type="body" idx="1"/>
          </p:nvPr>
        </p:nvSpPr>
        <p:spPr>
          <a:xfrm>
            <a:off x="952500" y="3160439"/>
            <a:ext cx="11099800" cy="5185322"/>
          </a:xfrm>
          <a:prstGeom prst="rect">
            <a:avLst/>
          </a:prstGeom>
        </p:spPr>
        <p:txBody>
          <a:bodyPr/>
          <a:lstStyle/>
          <a:p>
            <a:pPr marL="320040" indent="-320040" defTabSz="420624">
              <a:spcBef>
                <a:spcPts val="3000"/>
              </a:spcBef>
              <a:defRPr i="1" sz="2592">
                <a:latin typeface="Helvetica"/>
                <a:ea typeface="Helvetica"/>
                <a:cs typeface="Helvetica"/>
                <a:sym typeface="Helvetica"/>
              </a:defRPr>
            </a:pPr>
            <a:r>
              <a:t>UMOBILE Access Point</a:t>
            </a:r>
          </a:p>
          <a:p>
            <a:pPr lvl="1" marL="640080" indent="-320040" defTabSz="420624">
              <a:spcBef>
                <a:spcPts val="3000"/>
              </a:spcBef>
              <a:defRPr sz="2592"/>
            </a:pPr>
            <a:r>
              <a:t>Fixed part of the network, caches content, executes services, proxy to the Internet, provides granular QoS</a:t>
            </a:r>
          </a:p>
          <a:p>
            <a:pPr marL="320040" indent="-320040" defTabSz="420624">
              <a:spcBef>
                <a:spcPts val="3000"/>
              </a:spcBef>
              <a:defRPr i="1" sz="2592">
                <a:latin typeface="Helvetica"/>
                <a:ea typeface="Helvetica"/>
                <a:cs typeface="Helvetica"/>
                <a:sym typeface="Helvetica"/>
              </a:defRPr>
            </a:pPr>
            <a:r>
              <a:t>UMOBILE Smartphone daemon</a:t>
            </a:r>
          </a:p>
          <a:p>
            <a:pPr lvl="1" marL="640080" indent="-320040" defTabSz="420624">
              <a:spcBef>
                <a:spcPts val="3000"/>
              </a:spcBef>
              <a:defRPr sz="2592"/>
            </a:pPr>
            <a:r>
              <a:t>Integrates SOCIO framework, PerSense Mobile light, KEBAPP, DTN</a:t>
            </a:r>
          </a:p>
          <a:p>
            <a:pPr marL="320040" indent="-320040" defTabSz="420624">
              <a:spcBef>
                <a:spcPts val="3000"/>
              </a:spcBef>
              <a:defRPr i="1" sz="2592">
                <a:latin typeface="Helvetica"/>
                <a:ea typeface="Helvetica"/>
                <a:cs typeface="Helvetica"/>
                <a:sym typeface="Helvetica"/>
              </a:defRPr>
            </a:pPr>
            <a:r>
              <a:t>UMOBILE Service</a:t>
            </a:r>
          </a:p>
          <a:p>
            <a:pPr lvl="1" marL="640080" indent="-320040" defTabSz="420624">
              <a:spcBef>
                <a:spcPts val="3000"/>
              </a:spcBef>
              <a:defRPr sz="2592"/>
            </a:pPr>
            <a:r>
              <a:t>Exploits the access point and the smartphone daemon to provide integrated services, such as daily routine improvement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490727">
              <a:defRPr sz="6719"/>
            </a:pPr>
            <a:r>
              <a:t>Main objectives </a:t>
            </a:r>
            <a:br/>
            <a:r>
              <a:t>(as in proposal)</a:t>
            </a:r>
          </a:p>
        </p:txBody>
      </p:sp>
      <p:sp>
        <p:nvSpPr>
          <p:cNvPr id="126" name="Shape 126"/>
          <p:cNvSpPr/>
          <p:nvPr>
            <p:ph type="body" sz="half" idx="1"/>
          </p:nvPr>
        </p:nvSpPr>
        <p:spPr>
          <a:xfrm>
            <a:off x="952500" y="3417713"/>
            <a:ext cx="6111776" cy="5483888"/>
          </a:xfrm>
          <a:prstGeom prst="rect">
            <a:avLst/>
          </a:prstGeom>
        </p:spPr>
        <p:txBody>
          <a:bodyPr/>
          <a:lstStyle/>
          <a:p>
            <a:pPr marL="342264" indent="-342264" defTabSz="449833">
              <a:spcBef>
                <a:spcPts val="3200"/>
              </a:spcBef>
              <a:defRPr sz="2772"/>
            </a:pPr>
            <a:r>
              <a:t>Develop a consolidated information centric and delay tolerant communication platform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Enable a tighter integration of opportunistic communications within the Internet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Drive new application and services</a:t>
            </a:r>
          </a:p>
          <a:p>
            <a:pPr marL="342264" indent="-342264" defTabSz="449833">
              <a:spcBef>
                <a:spcPts val="3200"/>
              </a:spcBef>
              <a:defRPr sz="2772"/>
            </a:pPr>
            <a:r>
              <a:t>Drive the Internet towards a communication platform for universal coverage</a:t>
            </a:r>
          </a:p>
        </p:txBody>
      </p:sp>
      <p:pic>
        <p:nvPicPr>
          <p:cNvPr id="127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90107" y="4235922"/>
            <a:ext cx="4167684" cy="38474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UMOBILE novelty</a:t>
            </a:r>
          </a:p>
        </p:txBody>
      </p:sp>
      <p:sp>
        <p:nvSpPr>
          <p:cNvPr id="130" name="Shape 130"/>
          <p:cNvSpPr/>
          <p:nvPr>
            <p:ph type="body" sz="half" idx="1"/>
          </p:nvPr>
        </p:nvSpPr>
        <p:spPr>
          <a:xfrm>
            <a:off x="876300" y="2806700"/>
            <a:ext cx="5273279" cy="6091207"/>
          </a:xfrm>
          <a:prstGeom prst="rect">
            <a:avLst/>
          </a:prstGeom>
        </p:spPr>
        <p:txBody>
          <a:bodyPr/>
          <a:lstStyle/>
          <a:p>
            <a:pPr marL="315594" indent="-315594" defTabSz="414781">
              <a:spcBef>
                <a:spcPts val="2900"/>
              </a:spcBef>
              <a:defRPr sz="2556"/>
            </a:pPr>
            <a:r>
              <a:t>Exploitation of all communication opportunities and intelligent management of network capacity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Inherent support of disruptive communications, even between devices that are disconnected in space at any point in time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Enablement of content, host and user mobility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Support of social-based routing</a:t>
            </a:r>
          </a:p>
          <a:p>
            <a:pPr marL="315594" indent="-315594" defTabSz="414781">
              <a:spcBef>
                <a:spcPts val="2900"/>
              </a:spcBef>
              <a:defRPr sz="2556"/>
            </a:pPr>
            <a:r>
              <a:t>Backward compatibility with IP</a:t>
            </a:r>
          </a:p>
        </p:txBody>
      </p:sp>
      <p:pic>
        <p:nvPicPr>
          <p:cNvPr id="131" name="UMOBILE_high_level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95850" y="2782856"/>
            <a:ext cx="5976579" cy="59404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UMOBILE platform</a:t>
            </a:r>
          </a:p>
        </p:txBody>
      </p:sp>
      <p:pic>
        <p:nvPicPr>
          <p:cNvPr id="134" name="UMOBILE Platform .jp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1155699" y="2432391"/>
            <a:ext cx="10693401" cy="66414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Starting point</a:t>
            </a:r>
          </a:p>
        </p:txBody>
      </p:sp>
      <p:pic>
        <p:nvPicPr>
          <p:cNvPr id="137" name="final architecture.001.jpeg"/>
          <p:cNvPicPr>
            <a:picLocks noChangeAspect="1"/>
          </p:cNvPicPr>
          <p:nvPr/>
        </p:nvPicPr>
        <p:blipFill>
          <a:blip r:embed="rId2">
            <a:extLst/>
          </a:blip>
          <a:srcRect l="4826" t="21252" r="135" b="0"/>
          <a:stretch>
            <a:fillRect/>
          </a:stretch>
        </p:blipFill>
        <p:spPr>
          <a:xfrm>
            <a:off x="1293812" y="2516187"/>
            <a:ext cx="10417254" cy="64737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final architecture.002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Shape 1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UMOBILE architecture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final architecture.00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43" name="Shape 14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NDN - IBR-DTN integration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final architecture.00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033" y="2099349"/>
            <a:ext cx="10188734" cy="764155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5500"/>
            </a:lvl1pPr>
          </a:lstStyle>
          <a:p>
            <a:pPr/>
            <a:r>
              <a:t>Push services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