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598"/>
    <p:restoredTop sz="94646"/>
  </p:normalViewPr>
  <p:slideViewPr>
    <p:cSldViewPr snapToGrid="0" snapToObjects="1">
      <p:cViewPr>
        <p:scale>
          <a:sx n="70" d="100"/>
          <a:sy n="70" d="100"/>
        </p:scale>
        <p:origin x="-16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16187F-342F-D346-9FD7-5CFD9DDCAEEE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</dgm:pt>
    <dgm:pt modelId="{B30E30E4-45E7-2B4F-A7B4-9320FB29CD74}">
      <dgm:prSet phldrT="[Text]"/>
      <dgm:spPr/>
      <dgm:t>
        <a:bodyPr/>
        <a:lstStyle/>
        <a:p>
          <a:r>
            <a:rPr lang="en-US" dirty="0" smtClean="0"/>
            <a:t>Interest Polling</a:t>
          </a:r>
          <a:endParaRPr lang="en-US" dirty="0"/>
        </a:p>
      </dgm:t>
    </dgm:pt>
    <dgm:pt modelId="{43828BC6-5BEF-C341-A0A5-B621D7176576}" type="parTrans" cxnId="{6195B4B5-1DAC-2543-B102-847AFB1C58A8}">
      <dgm:prSet/>
      <dgm:spPr/>
      <dgm:t>
        <a:bodyPr/>
        <a:lstStyle/>
        <a:p>
          <a:endParaRPr lang="en-US"/>
        </a:p>
      </dgm:t>
    </dgm:pt>
    <dgm:pt modelId="{4882D3F9-69E4-FF4F-8613-02E0AAA5077A}" type="sibTrans" cxnId="{6195B4B5-1DAC-2543-B102-847AFB1C58A8}">
      <dgm:prSet/>
      <dgm:spPr/>
      <dgm:t>
        <a:bodyPr/>
        <a:lstStyle/>
        <a:p>
          <a:endParaRPr lang="en-US"/>
        </a:p>
      </dgm:t>
    </dgm:pt>
    <dgm:pt modelId="{1878C30C-7C98-A543-9478-DC040A481311}">
      <dgm:prSet phldrT="[Text]"/>
      <dgm:spPr/>
      <dgm:t>
        <a:bodyPr/>
        <a:lstStyle/>
        <a:p>
          <a:r>
            <a:rPr lang="en-US" dirty="0" smtClean="0"/>
            <a:t>Interest Notification</a:t>
          </a:r>
          <a:endParaRPr lang="en-US" dirty="0"/>
        </a:p>
      </dgm:t>
    </dgm:pt>
    <dgm:pt modelId="{07AA3369-27A2-FF47-846A-6F4832B19EAF}" type="parTrans" cxnId="{3E7EBE3F-C0EC-BB43-8DC9-8158CB1BAEE5}">
      <dgm:prSet/>
      <dgm:spPr/>
      <dgm:t>
        <a:bodyPr/>
        <a:lstStyle/>
        <a:p>
          <a:endParaRPr lang="en-US"/>
        </a:p>
      </dgm:t>
    </dgm:pt>
    <dgm:pt modelId="{D028BB7C-E50C-B640-BCEF-0B42C4AC81A2}" type="sibTrans" cxnId="{3E7EBE3F-C0EC-BB43-8DC9-8158CB1BAEE5}">
      <dgm:prSet/>
      <dgm:spPr/>
      <dgm:t>
        <a:bodyPr/>
        <a:lstStyle/>
        <a:p>
          <a:endParaRPr lang="en-US"/>
        </a:p>
      </dgm:t>
    </dgm:pt>
    <dgm:pt modelId="{FA0BF25A-FF91-E34E-8667-FA76A3941703}">
      <dgm:prSet phldrT="[Text]"/>
      <dgm:spPr/>
      <dgm:t>
        <a:bodyPr/>
        <a:lstStyle/>
        <a:p>
          <a:r>
            <a:rPr lang="en-US" dirty="0" smtClean="0"/>
            <a:t>Publish Data Dissemination</a:t>
          </a:r>
          <a:endParaRPr lang="en-US" dirty="0"/>
        </a:p>
      </dgm:t>
    </dgm:pt>
    <dgm:pt modelId="{0B840A03-EC3B-7343-B7D7-ABB8F2028A0E}" type="parTrans" cxnId="{EF6490DB-E03E-4E48-AD2E-24537C592E31}">
      <dgm:prSet/>
      <dgm:spPr/>
      <dgm:t>
        <a:bodyPr/>
        <a:lstStyle/>
        <a:p>
          <a:endParaRPr lang="en-US"/>
        </a:p>
      </dgm:t>
    </dgm:pt>
    <dgm:pt modelId="{712F1ECD-392A-BB48-918E-A6FD577D3C90}" type="sibTrans" cxnId="{EF6490DB-E03E-4E48-AD2E-24537C592E31}">
      <dgm:prSet/>
      <dgm:spPr/>
      <dgm:t>
        <a:bodyPr/>
        <a:lstStyle/>
        <a:p>
          <a:endParaRPr lang="en-US"/>
        </a:p>
      </dgm:t>
    </dgm:pt>
    <dgm:pt modelId="{36A3CD2D-2419-F649-AAE6-FFFBA7B89078}" type="pres">
      <dgm:prSet presAssocID="{B716187F-342F-D346-9FD7-5CFD9DDCAEEE}" presName="CompostProcess" presStyleCnt="0">
        <dgm:presLayoutVars>
          <dgm:dir/>
          <dgm:resizeHandles val="exact"/>
        </dgm:presLayoutVars>
      </dgm:prSet>
      <dgm:spPr/>
    </dgm:pt>
    <dgm:pt modelId="{6146C717-BB9B-B54B-87A4-5E3C5CCE0C19}" type="pres">
      <dgm:prSet presAssocID="{B716187F-342F-D346-9FD7-5CFD9DDCAEEE}" presName="arrow" presStyleLbl="bgShp" presStyleIdx="0" presStyleCnt="1" custLinFactNeighborY="457"/>
      <dgm:spPr/>
    </dgm:pt>
    <dgm:pt modelId="{FA3205E2-4693-F647-9E32-0F6BB5B7DEAC}" type="pres">
      <dgm:prSet presAssocID="{B716187F-342F-D346-9FD7-5CFD9DDCAEEE}" presName="linearProcess" presStyleCnt="0"/>
      <dgm:spPr/>
    </dgm:pt>
    <dgm:pt modelId="{AE25BA44-93A5-BE47-8AE2-280D793D1E0F}" type="pres">
      <dgm:prSet presAssocID="{B30E30E4-45E7-2B4F-A7B4-9320FB29CD7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F6717A-580A-DE4A-A235-FFA0B3D0A06F}" type="pres">
      <dgm:prSet presAssocID="{4882D3F9-69E4-FF4F-8613-02E0AAA5077A}" presName="sibTrans" presStyleCnt="0"/>
      <dgm:spPr/>
    </dgm:pt>
    <dgm:pt modelId="{B2106288-29E4-9944-9178-65F7803C3213}" type="pres">
      <dgm:prSet presAssocID="{1878C30C-7C98-A543-9478-DC040A481311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65E31D-D572-C840-8411-41316EEC72D0}" type="pres">
      <dgm:prSet presAssocID="{D028BB7C-E50C-B640-BCEF-0B42C4AC81A2}" presName="sibTrans" presStyleCnt="0"/>
      <dgm:spPr/>
    </dgm:pt>
    <dgm:pt modelId="{0E6D6FE4-C8C0-DD47-AFBA-9DAF0F7F36EC}" type="pres">
      <dgm:prSet presAssocID="{FA0BF25A-FF91-E34E-8667-FA76A394170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159A12-11E4-C34C-B0A2-286F93AF1C05}" type="presOf" srcId="{FA0BF25A-FF91-E34E-8667-FA76A3941703}" destId="{0E6D6FE4-C8C0-DD47-AFBA-9DAF0F7F36EC}" srcOrd="0" destOrd="0" presId="urn:microsoft.com/office/officeart/2005/8/layout/hProcess9"/>
    <dgm:cxn modelId="{FD4F8F68-AEB3-F243-B47C-6FE20E701E1A}" type="presOf" srcId="{B716187F-342F-D346-9FD7-5CFD9DDCAEEE}" destId="{36A3CD2D-2419-F649-AAE6-FFFBA7B89078}" srcOrd="0" destOrd="0" presId="urn:microsoft.com/office/officeart/2005/8/layout/hProcess9"/>
    <dgm:cxn modelId="{6195B4B5-1DAC-2543-B102-847AFB1C58A8}" srcId="{B716187F-342F-D346-9FD7-5CFD9DDCAEEE}" destId="{B30E30E4-45E7-2B4F-A7B4-9320FB29CD74}" srcOrd="0" destOrd="0" parTransId="{43828BC6-5BEF-C341-A0A5-B621D7176576}" sibTransId="{4882D3F9-69E4-FF4F-8613-02E0AAA5077A}"/>
    <dgm:cxn modelId="{D3EE91B0-6174-BC47-84A9-7C2D29BFDB8F}" type="presOf" srcId="{1878C30C-7C98-A543-9478-DC040A481311}" destId="{B2106288-29E4-9944-9178-65F7803C3213}" srcOrd="0" destOrd="0" presId="urn:microsoft.com/office/officeart/2005/8/layout/hProcess9"/>
    <dgm:cxn modelId="{EF6490DB-E03E-4E48-AD2E-24537C592E31}" srcId="{B716187F-342F-D346-9FD7-5CFD9DDCAEEE}" destId="{FA0BF25A-FF91-E34E-8667-FA76A3941703}" srcOrd="2" destOrd="0" parTransId="{0B840A03-EC3B-7343-B7D7-ABB8F2028A0E}" sibTransId="{712F1ECD-392A-BB48-918E-A6FD577D3C90}"/>
    <dgm:cxn modelId="{3E7EBE3F-C0EC-BB43-8DC9-8158CB1BAEE5}" srcId="{B716187F-342F-D346-9FD7-5CFD9DDCAEEE}" destId="{1878C30C-7C98-A543-9478-DC040A481311}" srcOrd="1" destOrd="0" parTransId="{07AA3369-27A2-FF47-846A-6F4832B19EAF}" sibTransId="{D028BB7C-E50C-B640-BCEF-0B42C4AC81A2}"/>
    <dgm:cxn modelId="{4AC242CA-DAF2-3447-8A66-9ED2809522EB}" type="presOf" srcId="{B30E30E4-45E7-2B4F-A7B4-9320FB29CD74}" destId="{AE25BA44-93A5-BE47-8AE2-280D793D1E0F}" srcOrd="0" destOrd="0" presId="urn:microsoft.com/office/officeart/2005/8/layout/hProcess9"/>
    <dgm:cxn modelId="{C9CA973D-1DDD-1347-8C2F-EDFA44AE8873}" type="presParOf" srcId="{36A3CD2D-2419-F649-AAE6-FFFBA7B89078}" destId="{6146C717-BB9B-B54B-87A4-5E3C5CCE0C19}" srcOrd="0" destOrd="0" presId="urn:microsoft.com/office/officeart/2005/8/layout/hProcess9"/>
    <dgm:cxn modelId="{763A3988-D078-BD44-BBCB-0BEA4ED4180D}" type="presParOf" srcId="{36A3CD2D-2419-F649-AAE6-FFFBA7B89078}" destId="{FA3205E2-4693-F647-9E32-0F6BB5B7DEAC}" srcOrd="1" destOrd="0" presId="urn:microsoft.com/office/officeart/2005/8/layout/hProcess9"/>
    <dgm:cxn modelId="{E6DF166A-D124-7642-A973-75680B7428DF}" type="presParOf" srcId="{FA3205E2-4693-F647-9E32-0F6BB5B7DEAC}" destId="{AE25BA44-93A5-BE47-8AE2-280D793D1E0F}" srcOrd="0" destOrd="0" presId="urn:microsoft.com/office/officeart/2005/8/layout/hProcess9"/>
    <dgm:cxn modelId="{8E104213-F963-0745-9124-6D4021928F20}" type="presParOf" srcId="{FA3205E2-4693-F647-9E32-0F6BB5B7DEAC}" destId="{E0F6717A-580A-DE4A-A235-FFA0B3D0A06F}" srcOrd="1" destOrd="0" presId="urn:microsoft.com/office/officeart/2005/8/layout/hProcess9"/>
    <dgm:cxn modelId="{91BB117F-EA86-6742-9B2C-ADE87A7FF715}" type="presParOf" srcId="{FA3205E2-4693-F647-9E32-0F6BB5B7DEAC}" destId="{B2106288-29E4-9944-9178-65F7803C3213}" srcOrd="2" destOrd="0" presId="urn:microsoft.com/office/officeart/2005/8/layout/hProcess9"/>
    <dgm:cxn modelId="{81F49467-7DF9-6446-A687-15AFE7191BF0}" type="presParOf" srcId="{FA3205E2-4693-F647-9E32-0F6BB5B7DEAC}" destId="{B665E31D-D572-C840-8411-41316EEC72D0}" srcOrd="3" destOrd="0" presId="urn:microsoft.com/office/officeart/2005/8/layout/hProcess9"/>
    <dgm:cxn modelId="{284C88E8-6C95-6E44-8057-A919B39DA860}" type="presParOf" srcId="{FA3205E2-4693-F647-9E32-0F6BB5B7DEAC}" destId="{0E6D6FE4-C8C0-DD47-AFBA-9DAF0F7F36E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16187F-342F-D346-9FD7-5CFD9DDCAEEE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</dgm:pt>
    <dgm:pt modelId="{B30E30E4-45E7-2B4F-A7B4-9320FB29CD74}">
      <dgm:prSet phldrT="[Text]"/>
      <dgm:spPr/>
      <dgm:t>
        <a:bodyPr/>
        <a:lstStyle/>
        <a:p>
          <a:r>
            <a:rPr lang="en-US" dirty="0" smtClean="0"/>
            <a:t>Interest Polling</a:t>
          </a:r>
          <a:endParaRPr lang="en-US" dirty="0"/>
        </a:p>
      </dgm:t>
    </dgm:pt>
    <dgm:pt modelId="{43828BC6-5BEF-C341-A0A5-B621D7176576}" type="parTrans" cxnId="{6195B4B5-1DAC-2543-B102-847AFB1C58A8}">
      <dgm:prSet/>
      <dgm:spPr/>
      <dgm:t>
        <a:bodyPr/>
        <a:lstStyle/>
        <a:p>
          <a:endParaRPr lang="en-US"/>
        </a:p>
      </dgm:t>
    </dgm:pt>
    <dgm:pt modelId="{4882D3F9-69E4-FF4F-8613-02E0AAA5077A}" type="sibTrans" cxnId="{6195B4B5-1DAC-2543-B102-847AFB1C58A8}">
      <dgm:prSet/>
      <dgm:spPr/>
      <dgm:t>
        <a:bodyPr/>
        <a:lstStyle/>
        <a:p>
          <a:endParaRPr lang="en-US"/>
        </a:p>
      </dgm:t>
    </dgm:pt>
    <dgm:pt modelId="{1878C30C-7C98-A543-9478-DC040A481311}">
      <dgm:prSet phldrT="[Text]"/>
      <dgm:spPr/>
      <dgm:t>
        <a:bodyPr/>
        <a:lstStyle/>
        <a:p>
          <a:r>
            <a:rPr lang="en-US" dirty="0" smtClean="0"/>
            <a:t>Interest Notification</a:t>
          </a:r>
          <a:endParaRPr lang="en-US" dirty="0"/>
        </a:p>
      </dgm:t>
    </dgm:pt>
    <dgm:pt modelId="{07AA3369-27A2-FF47-846A-6F4832B19EAF}" type="parTrans" cxnId="{3E7EBE3F-C0EC-BB43-8DC9-8158CB1BAEE5}">
      <dgm:prSet/>
      <dgm:spPr/>
      <dgm:t>
        <a:bodyPr/>
        <a:lstStyle/>
        <a:p>
          <a:endParaRPr lang="en-US"/>
        </a:p>
      </dgm:t>
    </dgm:pt>
    <dgm:pt modelId="{D028BB7C-E50C-B640-BCEF-0B42C4AC81A2}" type="sibTrans" cxnId="{3E7EBE3F-C0EC-BB43-8DC9-8158CB1BAEE5}">
      <dgm:prSet/>
      <dgm:spPr/>
      <dgm:t>
        <a:bodyPr/>
        <a:lstStyle/>
        <a:p>
          <a:endParaRPr lang="en-US"/>
        </a:p>
      </dgm:t>
    </dgm:pt>
    <dgm:pt modelId="{FA0BF25A-FF91-E34E-8667-FA76A3941703}">
      <dgm:prSet phldrT="[Text]"/>
      <dgm:spPr/>
      <dgm:t>
        <a:bodyPr/>
        <a:lstStyle/>
        <a:p>
          <a:r>
            <a:rPr lang="en-US" dirty="0" smtClean="0"/>
            <a:t>Publish Data Dissemination</a:t>
          </a:r>
          <a:endParaRPr lang="en-US" dirty="0"/>
        </a:p>
      </dgm:t>
    </dgm:pt>
    <dgm:pt modelId="{0B840A03-EC3B-7343-B7D7-ABB8F2028A0E}" type="parTrans" cxnId="{EF6490DB-E03E-4E48-AD2E-24537C592E31}">
      <dgm:prSet/>
      <dgm:spPr/>
      <dgm:t>
        <a:bodyPr/>
        <a:lstStyle/>
        <a:p>
          <a:endParaRPr lang="en-US"/>
        </a:p>
      </dgm:t>
    </dgm:pt>
    <dgm:pt modelId="{712F1ECD-392A-BB48-918E-A6FD577D3C90}" type="sibTrans" cxnId="{EF6490DB-E03E-4E48-AD2E-24537C592E31}">
      <dgm:prSet/>
      <dgm:spPr/>
      <dgm:t>
        <a:bodyPr/>
        <a:lstStyle/>
        <a:p>
          <a:endParaRPr lang="en-US"/>
        </a:p>
      </dgm:t>
    </dgm:pt>
    <dgm:pt modelId="{36A3CD2D-2419-F649-AAE6-FFFBA7B89078}" type="pres">
      <dgm:prSet presAssocID="{B716187F-342F-D346-9FD7-5CFD9DDCAEEE}" presName="CompostProcess" presStyleCnt="0">
        <dgm:presLayoutVars>
          <dgm:dir/>
          <dgm:resizeHandles val="exact"/>
        </dgm:presLayoutVars>
      </dgm:prSet>
      <dgm:spPr/>
    </dgm:pt>
    <dgm:pt modelId="{6146C717-BB9B-B54B-87A4-5E3C5CCE0C19}" type="pres">
      <dgm:prSet presAssocID="{B716187F-342F-D346-9FD7-5CFD9DDCAEEE}" presName="arrow" presStyleLbl="bgShp" presStyleIdx="0" presStyleCnt="1" custLinFactNeighborY="423"/>
      <dgm:spPr/>
    </dgm:pt>
    <dgm:pt modelId="{FA3205E2-4693-F647-9E32-0F6BB5B7DEAC}" type="pres">
      <dgm:prSet presAssocID="{B716187F-342F-D346-9FD7-5CFD9DDCAEEE}" presName="linearProcess" presStyleCnt="0"/>
      <dgm:spPr/>
    </dgm:pt>
    <dgm:pt modelId="{AE25BA44-93A5-BE47-8AE2-280D793D1E0F}" type="pres">
      <dgm:prSet presAssocID="{B30E30E4-45E7-2B4F-A7B4-9320FB29CD7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F6717A-580A-DE4A-A235-FFA0B3D0A06F}" type="pres">
      <dgm:prSet presAssocID="{4882D3F9-69E4-FF4F-8613-02E0AAA5077A}" presName="sibTrans" presStyleCnt="0"/>
      <dgm:spPr/>
    </dgm:pt>
    <dgm:pt modelId="{B2106288-29E4-9944-9178-65F7803C3213}" type="pres">
      <dgm:prSet presAssocID="{1878C30C-7C98-A543-9478-DC040A481311}" presName="textNode" presStyleLbl="node1" presStyleIdx="1" presStyleCnt="3" custLinFactNeighborY="-8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65E31D-D572-C840-8411-41316EEC72D0}" type="pres">
      <dgm:prSet presAssocID="{D028BB7C-E50C-B640-BCEF-0B42C4AC81A2}" presName="sibTrans" presStyleCnt="0"/>
      <dgm:spPr/>
    </dgm:pt>
    <dgm:pt modelId="{0E6D6FE4-C8C0-DD47-AFBA-9DAF0F7F36EC}" type="pres">
      <dgm:prSet presAssocID="{FA0BF25A-FF91-E34E-8667-FA76A394170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F412BA-8A01-7E41-A996-99280107F093}" type="presOf" srcId="{B30E30E4-45E7-2B4F-A7B4-9320FB29CD74}" destId="{AE25BA44-93A5-BE47-8AE2-280D793D1E0F}" srcOrd="0" destOrd="0" presId="urn:microsoft.com/office/officeart/2005/8/layout/hProcess9"/>
    <dgm:cxn modelId="{F3DB5497-4C29-F944-9F5D-9E54DDE36540}" type="presOf" srcId="{FA0BF25A-FF91-E34E-8667-FA76A3941703}" destId="{0E6D6FE4-C8C0-DD47-AFBA-9DAF0F7F36EC}" srcOrd="0" destOrd="0" presId="urn:microsoft.com/office/officeart/2005/8/layout/hProcess9"/>
    <dgm:cxn modelId="{9E2BE4DA-FFE7-6946-9D53-2778E459B02A}" type="presOf" srcId="{B716187F-342F-D346-9FD7-5CFD9DDCAEEE}" destId="{36A3CD2D-2419-F649-AAE6-FFFBA7B89078}" srcOrd="0" destOrd="0" presId="urn:microsoft.com/office/officeart/2005/8/layout/hProcess9"/>
    <dgm:cxn modelId="{6195B4B5-1DAC-2543-B102-847AFB1C58A8}" srcId="{B716187F-342F-D346-9FD7-5CFD9DDCAEEE}" destId="{B30E30E4-45E7-2B4F-A7B4-9320FB29CD74}" srcOrd="0" destOrd="0" parTransId="{43828BC6-5BEF-C341-A0A5-B621D7176576}" sibTransId="{4882D3F9-69E4-FF4F-8613-02E0AAA5077A}"/>
    <dgm:cxn modelId="{EF6490DB-E03E-4E48-AD2E-24537C592E31}" srcId="{B716187F-342F-D346-9FD7-5CFD9DDCAEEE}" destId="{FA0BF25A-FF91-E34E-8667-FA76A3941703}" srcOrd="2" destOrd="0" parTransId="{0B840A03-EC3B-7343-B7D7-ABB8F2028A0E}" sibTransId="{712F1ECD-392A-BB48-918E-A6FD577D3C90}"/>
    <dgm:cxn modelId="{3E7EBE3F-C0EC-BB43-8DC9-8158CB1BAEE5}" srcId="{B716187F-342F-D346-9FD7-5CFD9DDCAEEE}" destId="{1878C30C-7C98-A543-9478-DC040A481311}" srcOrd="1" destOrd="0" parTransId="{07AA3369-27A2-FF47-846A-6F4832B19EAF}" sibTransId="{D028BB7C-E50C-B640-BCEF-0B42C4AC81A2}"/>
    <dgm:cxn modelId="{8012DA68-4B89-7A48-8BA8-908A8AE2C5A0}" type="presOf" srcId="{1878C30C-7C98-A543-9478-DC040A481311}" destId="{B2106288-29E4-9944-9178-65F7803C3213}" srcOrd="0" destOrd="0" presId="urn:microsoft.com/office/officeart/2005/8/layout/hProcess9"/>
    <dgm:cxn modelId="{CC910AF8-BB43-454B-92AF-E772759273EF}" type="presParOf" srcId="{36A3CD2D-2419-F649-AAE6-FFFBA7B89078}" destId="{6146C717-BB9B-B54B-87A4-5E3C5CCE0C19}" srcOrd="0" destOrd="0" presId="urn:microsoft.com/office/officeart/2005/8/layout/hProcess9"/>
    <dgm:cxn modelId="{863B56B0-88B1-A04E-A13C-88551F1C3831}" type="presParOf" srcId="{36A3CD2D-2419-F649-AAE6-FFFBA7B89078}" destId="{FA3205E2-4693-F647-9E32-0F6BB5B7DEAC}" srcOrd="1" destOrd="0" presId="urn:microsoft.com/office/officeart/2005/8/layout/hProcess9"/>
    <dgm:cxn modelId="{79304F95-CA94-0842-A3A7-D18FAD0DA6BF}" type="presParOf" srcId="{FA3205E2-4693-F647-9E32-0F6BB5B7DEAC}" destId="{AE25BA44-93A5-BE47-8AE2-280D793D1E0F}" srcOrd="0" destOrd="0" presId="urn:microsoft.com/office/officeart/2005/8/layout/hProcess9"/>
    <dgm:cxn modelId="{9E334E04-3E61-C24D-AB3C-7AC03BB41D95}" type="presParOf" srcId="{FA3205E2-4693-F647-9E32-0F6BB5B7DEAC}" destId="{E0F6717A-580A-DE4A-A235-FFA0B3D0A06F}" srcOrd="1" destOrd="0" presId="urn:microsoft.com/office/officeart/2005/8/layout/hProcess9"/>
    <dgm:cxn modelId="{590F5BEB-3EA8-C145-8860-10B3117122A8}" type="presParOf" srcId="{FA3205E2-4693-F647-9E32-0F6BB5B7DEAC}" destId="{B2106288-29E4-9944-9178-65F7803C3213}" srcOrd="2" destOrd="0" presId="urn:microsoft.com/office/officeart/2005/8/layout/hProcess9"/>
    <dgm:cxn modelId="{3D3DA2FA-80B5-3C45-B764-131B897BEA93}" type="presParOf" srcId="{FA3205E2-4693-F647-9E32-0F6BB5B7DEAC}" destId="{B665E31D-D572-C840-8411-41316EEC72D0}" srcOrd="3" destOrd="0" presId="urn:microsoft.com/office/officeart/2005/8/layout/hProcess9"/>
    <dgm:cxn modelId="{3847963A-EFFC-FE4A-9C6C-ED2CE4245501}" type="presParOf" srcId="{FA3205E2-4693-F647-9E32-0F6BB5B7DEAC}" destId="{0E6D6FE4-C8C0-DD47-AFBA-9DAF0F7F36E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46C717-BB9B-B54B-87A4-5E3C5CCE0C19}">
      <dsp:nvSpPr>
        <dsp:cNvPr id="0" name=""/>
        <dsp:cNvSpPr/>
      </dsp:nvSpPr>
      <dsp:spPr>
        <a:xfrm>
          <a:off x="478790" y="0"/>
          <a:ext cx="5426286" cy="400473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E25BA44-93A5-BE47-8AE2-280D793D1E0F}">
      <dsp:nvSpPr>
        <dsp:cNvPr id="0" name=""/>
        <dsp:cNvSpPr/>
      </dsp:nvSpPr>
      <dsp:spPr>
        <a:xfrm>
          <a:off x="6857" y="1201419"/>
          <a:ext cx="2054807" cy="160189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Interest Polling</a:t>
          </a:r>
          <a:endParaRPr lang="en-US" sz="2300" kern="1200" dirty="0"/>
        </a:p>
      </dsp:txBody>
      <dsp:txXfrm>
        <a:off x="85055" y="1279617"/>
        <a:ext cx="1898411" cy="1445497"/>
      </dsp:txXfrm>
    </dsp:sp>
    <dsp:sp modelId="{B2106288-29E4-9944-9178-65F7803C3213}">
      <dsp:nvSpPr>
        <dsp:cNvPr id="0" name=""/>
        <dsp:cNvSpPr/>
      </dsp:nvSpPr>
      <dsp:spPr>
        <a:xfrm>
          <a:off x="2164529" y="1201419"/>
          <a:ext cx="2054807" cy="160189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Interest Notification</a:t>
          </a:r>
          <a:endParaRPr lang="en-US" sz="2300" kern="1200" dirty="0"/>
        </a:p>
      </dsp:txBody>
      <dsp:txXfrm>
        <a:off x="2242727" y="1279617"/>
        <a:ext cx="1898411" cy="1445497"/>
      </dsp:txXfrm>
    </dsp:sp>
    <dsp:sp modelId="{0E6D6FE4-C8C0-DD47-AFBA-9DAF0F7F36EC}">
      <dsp:nvSpPr>
        <dsp:cNvPr id="0" name=""/>
        <dsp:cNvSpPr/>
      </dsp:nvSpPr>
      <dsp:spPr>
        <a:xfrm>
          <a:off x="4322202" y="1201419"/>
          <a:ext cx="2054807" cy="160189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Publish Data Dissemination</a:t>
          </a:r>
          <a:endParaRPr lang="en-US" sz="2300" kern="1200" dirty="0"/>
        </a:p>
      </dsp:txBody>
      <dsp:txXfrm>
        <a:off x="4400400" y="1279617"/>
        <a:ext cx="1898411" cy="14454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46C717-BB9B-B54B-87A4-5E3C5CCE0C19}">
      <dsp:nvSpPr>
        <dsp:cNvPr id="0" name=""/>
        <dsp:cNvSpPr/>
      </dsp:nvSpPr>
      <dsp:spPr>
        <a:xfrm>
          <a:off x="478790" y="0"/>
          <a:ext cx="5426286" cy="400473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E25BA44-93A5-BE47-8AE2-280D793D1E0F}">
      <dsp:nvSpPr>
        <dsp:cNvPr id="0" name=""/>
        <dsp:cNvSpPr/>
      </dsp:nvSpPr>
      <dsp:spPr>
        <a:xfrm>
          <a:off x="6857" y="1201419"/>
          <a:ext cx="2054807" cy="160189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Interest Polling</a:t>
          </a:r>
          <a:endParaRPr lang="en-US" sz="2300" kern="1200" dirty="0"/>
        </a:p>
      </dsp:txBody>
      <dsp:txXfrm>
        <a:off x="85055" y="1279617"/>
        <a:ext cx="1898411" cy="1445497"/>
      </dsp:txXfrm>
    </dsp:sp>
    <dsp:sp modelId="{B2106288-29E4-9944-9178-65F7803C3213}">
      <dsp:nvSpPr>
        <dsp:cNvPr id="0" name=""/>
        <dsp:cNvSpPr/>
      </dsp:nvSpPr>
      <dsp:spPr>
        <a:xfrm>
          <a:off x="2164529" y="1187131"/>
          <a:ext cx="2054807" cy="160189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Interest Notification</a:t>
          </a:r>
          <a:endParaRPr lang="en-US" sz="2300" kern="1200" dirty="0"/>
        </a:p>
      </dsp:txBody>
      <dsp:txXfrm>
        <a:off x="2242727" y="1265329"/>
        <a:ext cx="1898411" cy="1445497"/>
      </dsp:txXfrm>
    </dsp:sp>
    <dsp:sp modelId="{0E6D6FE4-C8C0-DD47-AFBA-9DAF0F7F36EC}">
      <dsp:nvSpPr>
        <dsp:cNvPr id="0" name=""/>
        <dsp:cNvSpPr/>
      </dsp:nvSpPr>
      <dsp:spPr>
        <a:xfrm>
          <a:off x="4322202" y="1201419"/>
          <a:ext cx="2054807" cy="160189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Publish Data Dissemination</a:t>
          </a:r>
          <a:endParaRPr lang="en-US" sz="2300" kern="1200" dirty="0"/>
        </a:p>
      </dsp:txBody>
      <dsp:txXfrm>
        <a:off x="4400400" y="1279617"/>
        <a:ext cx="1898411" cy="14454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5B83-F6A6-3445-BE15-96C84B1BE35E}" type="datetimeFigureOut">
              <a:rPr lang="en-US" smtClean="0"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1017-216E-494D-9B2D-D1A200131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421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5B83-F6A6-3445-BE15-96C84B1BE35E}" type="datetimeFigureOut">
              <a:rPr lang="en-US" smtClean="0"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1017-216E-494D-9B2D-D1A200131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215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5B83-F6A6-3445-BE15-96C84B1BE35E}" type="datetimeFigureOut">
              <a:rPr lang="en-US" smtClean="0"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1017-216E-494D-9B2D-D1A200131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19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095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5467"/>
            <a:ext cx="10515600" cy="47714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5B83-F6A6-3445-BE15-96C84B1BE35E}" type="datetimeFigureOut">
              <a:rPr lang="en-US" smtClean="0"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1017-216E-494D-9B2D-D1A200131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5B83-F6A6-3445-BE15-96C84B1BE35E}" type="datetimeFigureOut">
              <a:rPr lang="en-US" smtClean="0"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1017-216E-494D-9B2D-D1A200131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95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5B83-F6A6-3445-BE15-96C84B1BE35E}" type="datetimeFigureOut">
              <a:rPr lang="en-US" smtClean="0"/>
              <a:t>10/7/16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1017-216E-494D-9B2D-D1A200131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9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5B83-F6A6-3445-BE15-96C84B1BE35E}" type="datetimeFigureOut">
              <a:rPr lang="en-US" smtClean="0"/>
              <a:t>10/7/16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1017-216E-494D-9B2D-D1A200131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70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5B83-F6A6-3445-BE15-96C84B1BE35E}" type="datetimeFigureOut">
              <a:rPr lang="en-US" smtClean="0"/>
              <a:t>10/7/16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1017-216E-494D-9B2D-D1A200131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32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5B83-F6A6-3445-BE15-96C84B1BE35E}" type="datetimeFigureOut">
              <a:rPr lang="en-US" smtClean="0"/>
              <a:t>10/7/16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1017-216E-494D-9B2D-D1A200131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68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5B83-F6A6-3445-BE15-96C84B1BE35E}" type="datetimeFigureOut">
              <a:rPr lang="en-US" smtClean="0"/>
              <a:t>10/7/16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1017-216E-494D-9B2D-D1A200131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227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75B83-F6A6-3445-BE15-96C84B1BE35E}" type="datetimeFigureOut">
              <a:rPr lang="en-US" smtClean="0"/>
              <a:t>10/7/16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1017-216E-494D-9B2D-D1A200131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8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75B83-F6A6-3445-BE15-96C84B1BE35E}" type="datetimeFigureOut">
              <a:rPr lang="en-US" smtClean="0"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51017-216E-494D-9B2D-D1A200131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05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135" y="476778"/>
            <a:ext cx="7212450" cy="59206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230880" y="4272509"/>
            <a:ext cx="365760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1452" y="476778"/>
            <a:ext cx="3864383" cy="592065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8215" y="1116858"/>
            <a:ext cx="5956353" cy="3038947"/>
          </a:xfrm>
        </p:spPr>
        <p:txBody>
          <a:bodyPr>
            <a:normAutofit/>
          </a:bodyPr>
          <a:lstStyle/>
          <a:p>
            <a:pPr algn="r"/>
            <a:r>
              <a:rPr lang="en-US" sz="7200" b="1" dirty="0">
                <a:solidFill>
                  <a:srgbClr val="FFFFFF"/>
                </a:solidFill>
              </a:rPr>
              <a:t>Push Services for UMOBILE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8215" y="4425717"/>
            <a:ext cx="5956353" cy="1247274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rgbClr val="FFFFFF"/>
                </a:solidFill>
              </a:rPr>
              <a:t>UCAM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199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Push vs Pull Communication Models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03547" y="3325394"/>
            <a:ext cx="332974" cy="50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112996" y="3291274"/>
            <a:ext cx="332973" cy="507998"/>
          </a:xfrm>
          <a:prstGeom prst="rect">
            <a:avLst/>
          </a:prstGeom>
        </p:spPr>
      </p:pic>
      <p:sp>
        <p:nvSpPr>
          <p:cNvPr id="10" name="Cloud 9"/>
          <p:cNvSpPr/>
          <p:nvPr/>
        </p:nvSpPr>
        <p:spPr>
          <a:xfrm>
            <a:off x="1830454" y="2961320"/>
            <a:ext cx="2388609" cy="118110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653871" y="4018164"/>
            <a:ext cx="1322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Producer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138330" y="4018164"/>
            <a:ext cx="1460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Consumer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407046" y="3195864"/>
            <a:ext cx="846815" cy="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407045" y="3805872"/>
            <a:ext cx="846815" cy="0"/>
          </a:xfrm>
          <a:prstGeom prst="straightConnector1">
            <a:avLst/>
          </a:prstGeom>
          <a:ln w="4762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2253860" y="3545273"/>
            <a:ext cx="1439333" cy="404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Content/Service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719820" y="2485585"/>
            <a:ext cx="1836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Request content/service 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089369" y="1802784"/>
            <a:ext cx="1836046" cy="4616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Pull Model</a:t>
            </a:r>
            <a:endParaRPr lang="en-US" sz="24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923282" y="3339299"/>
            <a:ext cx="332974" cy="50799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1127155" y="3291274"/>
            <a:ext cx="332973" cy="507998"/>
          </a:xfrm>
          <a:prstGeom prst="rect">
            <a:avLst/>
          </a:prstGeom>
        </p:spPr>
      </p:pic>
      <p:sp>
        <p:nvSpPr>
          <p:cNvPr id="30" name="Cloud 29"/>
          <p:cNvSpPr/>
          <p:nvPr/>
        </p:nvSpPr>
        <p:spPr>
          <a:xfrm>
            <a:off x="7646766" y="2916726"/>
            <a:ext cx="2388609" cy="118110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0668030" y="4018164"/>
            <a:ext cx="1322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Producer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6506499" y="4018163"/>
            <a:ext cx="1460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Consumer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8760760" y="3507279"/>
            <a:ext cx="846815" cy="0"/>
          </a:xfrm>
          <a:prstGeom prst="straightConnector1">
            <a:avLst/>
          </a:prstGeom>
          <a:ln w="47625">
            <a:solidFill>
              <a:schemeClr val="accent6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9569431" y="3147673"/>
            <a:ext cx="1439333" cy="4042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Content/Service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8103528" y="1802784"/>
            <a:ext cx="2005672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Push Model</a:t>
            </a:r>
            <a:endParaRPr lang="en-US" sz="2400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6163732" y="2033616"/>
            <a:ext cx="0" cy="4434917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69422" y="5006855"/>
            <a:ext cx="4535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Consumer</a:t>
            </a:r>
            <a:r>
              <a:rPr lang="en-US" dirty="0" smtClean="0"/>
              <a:t> </a:t>
            </a:r>
            <a:r>
              <a:rPr lang="en-US" dirty="0" smtClean="0"/>
              <a:t>initiates the communication by sending the request towards publisher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This model is </a:t>
            </a:r>
            <a:r>
              <a:rPr lang="en-US" dirty="0" smtClean="0"/>
              <a:t>natively </a:t>
            </a:r>
            <a:r>
              <a:rPr lang="en-US" dirty="0" smtClean="0"/>
              <a:t>supported by NDN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719488" y="4981056"/>
            <a:ext cx="4773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Producer</a:t>
            </a:r>
            <a:r>
              <a:rPr lang="en-US" dirty="0" smtClean="0"/>
              <a:t> </a:t>
            </a:r>
            <a:r>
              <a:rPr lang="en-US" dirty="0" smtClean="0"/>
              <a:t>takes control the content </a:t>
            </a:r>
            <a:r>
              <a:rPr lang="en-US" dirty="0" smtClean="0"/>
              <a:t>and sends </a:t>
            </a:r>
            <a:r>
              <a:rPr lang="en-US" dirty="0" smtClean="0"/>
              <a:t>content/service to </a:t>
            </a:r>
            <a:r>
              <a:rPr lang="en-US" dirty="0" smtClean="0"/>
              <a:t>consumer (e.g</a:t>
            </a:r>
            <a:r>
              <a:rPr lang="en-US" dirty="0" smtClean="0"/>
              <a:t>., sending the notification</a:t>
            </a:r>
            <a:r>
              <a:rPr lang="en-US" dirty="0" smtClean="0"/>
              <a:t>) 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This </a:t>
            </a:r>
            <a:r>
              <a:rPr lang="en-US" b="1" dirty="0" smtClean="0">
                <a:solidFill>
                  <a:srgbClr val="FF0000"/>
                </a:solidFill>
              </a:rPr>
              <a:t>model is not inherit supported by </a:t>
            </a:r>
            <a:r>
              <a:rPr lang="en-US" b="1" dirty="0" smtClean="0">
                <a:solidFill>
                  <a:srgbClr val="FF0000"/>
                </a:solidFill>
              </a:rPr>
              <a:t>NDN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85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forwarding in NDN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857" y="3234918"/>
            <a:ext cx="903732" cy="7531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7980" y="3234918"/>
            <a:ext cx="903732" cy="7531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59655" y="2590224"/>
            <a:ext cx="332974" cy="5079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403103" y="2820013"/>
            <a:ext cx="332973" cy="50799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2771644" y="3611473"/>
            <a:ext cx="11208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4" idx="3"/>
            <a:endCxn id="6" idx="3"/>
          </p:cNvCxnSpPr>
          <p:nvPr/>
        </p:nvCxnSpPr>
        <p:spPr>
          <a:xfrm flipV="1">
            <a:off x="4661712" y="3074012"/>
            <a:ext cx="741391" cy="5374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3" idx="1"/>
            <a:endCxn id="5" idx="1"/>
          </p:cNvCxnSpPr>
          <p:nvPr/>
        </p:nvCxnSpPr>
        <p:spPr>
          <a:xfrm flipH="1" flipV="1">
            <a:off x="892629" y="2844223"/>
            <a:ext cx="1220228" cy="767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620619" y="1210670"/>
            <a:ext cx="42985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Data </a:t>
            </a:r>
            <a:r>
              <a:rPr lang="en-US" sz="2800" b="1" dirty="0" smtClean="0">
                <a:solidFill>
                  <a:schemeClr val="accent2"/>
                </a:solidFill>
              </a:rPr>
              <a:t>Delivery is based on </a:t>
            </a:r>
          </a:p>
          <a:p>
            <a:pPr algn="ctr"/>
            <a:r>
              <a:rPr lang="en-US" sz="2800" b="1" dirty="0" smtClean="0">
                <a:solidFill>
                  <a:schemeClr val="accent2"/>
                </a:solidFill>
              </a:rPr>
              <a:t>“</a:t>
            </a:r>
            <a:r>
              <a:rPr lang="en-US" sz="2800" b="1" dirty="0">
                <a:solidFill>
                  <a:schemeClr val="accent2"/>
                </a:solidFill>
              </a:rPr>
              <a:t>reverse path forwarding”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99316" y="2373038"/>
            <a:ext cx="41835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charset="0"/>
              <a:buChar char="•"/>
            </a:pPr>
            <a:r>
              <a:rPr lang="en-US" b="1" dirty="0" smtClean="0"/>
              <a:t>Producer </a:t>
            </a:r>
            <a:r>
              <a:rPr lang="en-US" b="1" dirty="0"/>
              <a:t>cannot directly send Data to Consumer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Forwarding Data message follows information </a:t>
            </a:r>
            <a:r>
              <a:rPr lang="en-US" b="1" dirty="0">
                <a:solidFill>
                  <a:srgbClr val="FF0000"/>
                </a:solidFill>
              </a:rPr>
              <a:t>in the </a:t>
            </a:r>
            <a:r>
              <a:rPr lang="en-US" b="1" dirty="0" smtClean="0">
                <a:solidFill>
                  <a:srgbClr val="FF0000"/>
                </a:solidFill>
              </a:rPr>
              <a:t>PIT.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b="1" dirty="0" smtClean="0"/>
              <a:t>PIT entry is  registered when Interest message is flowed to NDN node. </a:t>
            </a:r>
          </a:p>
          <a:p>
            <a:endParaRPr lang="en-US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95054"/>
              </p:ext>
            </p:extLst>
          </p:nvPr>
        </p:nvGraphicFramePr>
        <p:xfrm>
          <a:off x="118120" y="4310522"/>
          <a:ext cx="2793777" cy="7416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01164"/>
                <a:gridCol w="59261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Name Prefixes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Face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umobile</a:t>
                      </a:r>
                      <a:r>
                        <a:rPr lang="en-US" dirty="0" smtClean="0"/>
                        <a:t>/emergency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Rounded Rectangle 21"/>
          <p:cNvSpPr/>
          <p:nvPr/>
        </p:nvSpPr>
        <p:spPr>
          <a:xfrm>
            <a:off x="4754095" y="1974286"/>
            <a:ext cx="2484867" cy="73393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/>
              <a:t>Data</a:t>
            </a:r>
            <a:r>
              <a:rPr lang="en-US" sz="1600" b="1" dirty="0" smtClean="0"/>
              <a:t>:</a:t>
            </a:r>
          </a:p>
          <a:p>
            <a:r>
              <a:rPr lang="en-US" sz="1600" b="1" dirty="0" smtClean="0"/>
              <a:t>/</a:t>
            </a:r>
            <a:r>
              <a:rPr lang="en-US" sz="1600" b="1" dirty="0" err="1" smtClean="0"/>
              <a:t>umobile</a:t>
            </a:r>
            <a:r>
              <a:rPr lang="en-US" sz="1600" b="1" dirty="0" smtClean="0"/>
              <a:t>/emergency/info</a:t>
            </a:r>
            <a:endParaRPr lang="en-US" sz="1600" b="1" dirty="0"/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316169"/>
              </p:ext>
            </p:extLst>
          </p:nvPr>
        </p:nvGraphicFramePr>
        <p:xfrm>
          <a:off x="3873018" y="4298859"/>
          <a:ext cx="2793777" cy="7416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01164"/>
                <a:gridCol w="59261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Name Prefixes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Face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umobile</a:t>
                      </a:r>
                      <a:r>
                        <a:rPr lang="en-US" dirty="0" smtClean="0"/>
                        <a:t>/emergency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1910444" y="329416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864736" y="331669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585909" y="334274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4474204" y="332801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9" name="Arc 38"/>
          <p:cNvSpPr/>
          <p:nvPr/>
        </p:nvSpPr>
        <p:spPr>
          <a:xfrm>
            <a:off x="838199" y="2590223"/>
            <a:ext cx="1457217" cy="1030489"/>
          </a:xfrm>
          <a:prstGeom prst="arc">
            <a:avLst>
              <a:gd name="adj1" fmla="val 12531539"/>
              <a:gd name="adj2" fmla="val 1234556"/>
            </a:avLst>
          </a:prstGeom>
          <a:ln w="28575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c 39"/>
          <p:cNvSpPr/>
          <p:nvPr/>
        </p:nvSpPr>
        <p:spPr>
          <a:xfrm>
            <a:off x="2771644" y="2844223"/>
            <a:ext cx="1457217" cy="1335523"/>
          </a:xfrm>
          <a:prstGeom prst="arc">
            <a:avLst>
              <a:gd name="adj1" fmla="val 11701856"/>
              <a:gd name="adj2" fmla="val 20536664"/>
            </a:avLst>
          </a:prstGeom>
          <a:ln w="28575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c 40"/>
          <p:cNvSpPr/>
          <p:nvPr/>
        </p:nvSpPr>
        <p:spPr>
          <a:xfrm>
            <a:off x="4332631" y="2851341"/>
            <a:ext cx="1457217" cy="1335523"/>
          </a:xfrm>
          <a:prstGeom prst="arc">
            <a:avLst>
              <a:gd name="adj1" fmla="val 11701856"/>
              <a:gd name="adj2" fmla="val 18183795"/>
            </a:avLst>
          </a:prstGeom>
          <a:ln w="28575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1251744" y="5302710"/>
            <a:ext cx="4671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“Need Interest message to create an PIT entry”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96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Models in UMOBILE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38199" y="1281645"/>
            <a:ext cx="9609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5"/>
                </a:solidFill>
              </a:rPr>
              <a:t>As mentioned in UMOBILE ICN layer abstraction initial specification (D3.3), </a:t>
            </a:r>
            <a:r>
              <a:rPr lang="en-US" sz="2400" b="1" dirty="0">
                <a:solidFill>
                  <a:schemeClr val="accent5"/>
                </a:solidFill>
              </a:rPr>
              <a:t>UMOBILE platform requires both Push and Pull communication models</a:t>
            </a:r>
            <a:r>
              <a:rPr lang="en-US" sz="2400" b="1" dirty="0" smtClean="0">
                <a:solidFill>
                  <a:schemeClr val="accent5"/>
                </a:solidFill>
              </a:rPr>
              <a:t> 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403557"/>
              </p:ext>
            </p:extLst>
          </p:nvPr>
        </p:nvGraphicFramePr>
        <p:xfrm>
          <a:off x="592666" y="2277948"/>
          <a:ext cx="11108268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4870"/>
                <a:gridCol w="1703605"/>
                <a:gridCol w="1945958"/>
                <a:gridCol w="35838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u="non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Applications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Communication Models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Context Services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Data</a:t>
                      </a:r>
                      <a:r>
                        <a:rPr lang="en-US" baseline="0" dirty="0" smtClean="0"/>
                        <a:t> Services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Recommendation (shopping, parking)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Recommendations </a:t>
                      </a:r>
                      <a:endParaRPr lang="en-US" dirty="0">
                        <a:effectLst/>
                        <a:latin typeface="+mn-lt"/>
                      </a:endParaRPr>
                    </a:p>
                  </a:txBody>
                  <a:tcPr marL="25400" marR="25400" marT="25400" marB="25400" anchor="ctr"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Data dissemination</a:t>
                      </a:r>
                      <a:endParaRPr lang="en-US" dirty="0">
                        <a:effectLst/>
                        <a:latin typeface="+mn-lt"/>
                      </a:endParaRP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Data filtering</a:t>
                      </a:r>
                      <a:endParaRPr lang="en-US" dirty="0">
                        <a:effectLst/>
                        <a:latin typeface="+mn-lt"/>
                      </a:endParaRPr>
                    </a:p>
                  </a:txBody>
                  <a:tcPr marL="25400" marR="25400" marT="25400" marB="254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Local News (art exhibitions;  road accidents))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Push</a:t>
                      </a:r>
                      <a:r>
                        <a:rPr lang="en-US" dirty="0" smtClean="0"/>
                        <a:t>/Pull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Affinity networks</a:t>
                      </a:r>
                      <a:endParaRPr lang="en-US" dirty="0">
                        <a:effectLst/>
                        <a:latin typeface="+mn-lt"/>
                      </a:endParaRP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Recommendations</a:t>
                      </a:r>
                      <a:endParaRPr lang="en-US" dirty="0">
                        <a:effectLst/>
                        <a:latin typeface="+mn-lt"/>
                      </a:endParaRPr>
                    </a:p>
                  </a:txBody>
                  <a:tcPr marL="25400" marR="25400" marT="25400" marB="25400" anchor="ctr"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Data dissemination</a:t>
                      </a:r>
                      <a:endParaRPr lang="en-US" dirty="0">
                        <a:effectLst/>
                        <a:latin typeface="+mn-lt"/>
                      </a:endParaRP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Data filtering (end-user device)</a:t>
                      </a:r>
                      <a:endParaRPr lang="en-US" dirty="0">
                        <a:effectLst/>
                        <a:latin typeface="+mn-lt"/>
                      </a:endParaRPr>
                    </a:p>
                  </a:txBody>
                  <a:tcPr marL="25400" marR="25400" marT="25400" marB="254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Affinity networks </a:t>
                      </a:r>
                      <a:endParaRPr lang="en-US" dirty="0">
                        <a:effectLst/>
                        <a:latin typeface="+mn-lt"/>
                      </a:endParaRPr>
                    </a:p>
                    <a:p>
                      <a:endParaRPr lang="en-US" dirty="0">
                        <a:effectLst/>
                        <a:latin typeface="+mn-lt"/>
                      </a:endParaRPr>
                    </a:p>
                  </a:txBody>
                  <a:tcPr marL="25400" marR="25400" marT="25400" marB="25400" anchor="ctr"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Data dissemination</a:t>
                      </a:r>
                      <a:endParaRPr lang="en-US" dirty="0">
                        <a:effectLst/>
                        <a:latin typeface="+mn-lt"/>
                      </a:endParaRP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Data synchronization</a:t>
                      </a:r>
                      <a:endParaRPr lang="en-US" dirty="0">
                        <a:effectLst/>
                        <a:latin typeface="+mn-lt"/>
                      </a:endParaRPr>
                    </a:p>
                  </a:txBody>
                  <a:tcPr marL="25400" marR="25400" marT="25400" marB="254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Instant messaging (send info to any authorities: fire);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Push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Behavior inference</a:t>
                      </a:r>
                      <a:endParaRPr lang="en-US" dirty="0">
                        <a:effectLst/>
                        <a:latin typeface="+mn-lt"/>
                      </a:endParaRPr>
                    </a:p>
                  </a:txBody>
                  <a:tcPr marL="25400" marR="25400" marT="25400" marB="25400" anchor="ctr"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Data dissemination</a:t>
                      </a:r>
                      <a:endParaRPr lang="en-US" dirty="0">
                        <a:effectLst/>
                        <a:latin typeface="+mn-lt"/>
                      </a:endParaRPr>
                    </a:p>
                  </a:txBody>
                  <a:tcPr marL="25400" marR="25400" marT="25400" marB="254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Emergency channel (e.g. info about safety places)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Push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Affinity networking</a:t>
                      </a:r>
                      <a:endParaRPr lang="en-US" dirty="0">
                        <a:effectLst/>
                        <a:latin typeface="+mn-lt"/>
                      </a:endParaRPr>
                    </a:p>
                  </a:txBody>
                  <a:tcPr marL="25400" marR="25400" marT="25400" marB="25400" anchor="ctr"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Data dissemination</a:t>
                      </a:r>
                      <a:endParaRPr lang="en-US" dirty="0">
                        <a:effectLst/>
                        <a:latin typeface="+mn-lt"/>
                      </a:endParaRP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Data pre-fetching</a:t>
                      </a:r>
                      <a:endParaRPr lang="en-US" dirty="0">
                        <a:effectLst/>
                        <a:latin typeface="+mn-lt"/>
                      </a:endParaRP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US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Data synchronization</a:t>
                      </a:r>
                      <a:endParaRPr lang="en-US" dirty="0">
                        <a:effectLst/>
                        <a:latin typeface="+mn-lt"/>
                      </a:endParaRPr>
                    </a:p>
                  </a:txBody>
                  <a:tcPr marL="25400" marR="25400" marT="25400" marB="254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292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Push based Communication </a:t>
            </a:r>
            <a:r>
              <a:rPr lang="en-US" dirty="0" smtClean="0"/>
              <a:t>Models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8868" y="1456267"/>
            <a:ext cx="10354694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roposed 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</a:rPr>
              <a:t>3 approaches to implement the Push based communication models (</a:t>
            </a: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D3.1)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Build models based on primitive Interest/Data exchange of NDN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Controlling the entry (</a:t>
            </a:r>
            <a:r>
              <a:rPr lang="en-US" sz="2200" b="1" dirty="0" smtClean="0">
                <a:solidFill>
                  <a:srgbClr val="FF0000"/>
                </a:solidFill>
              </a:rPr>
              <a:t>Push Interest</a:t>
            </a: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) in </a:t>
            </a:r>
            <a:r>
              <a:rPr lang="en-US" sz="2200" b="1" dirty="0" smtClean="0">
                <a:solidFill>
                  <a:srgbClr val="FF0000"/>
                </a:solidFill>
              </a:rPr>
              <a:t>PIT </a:t>
            </a:r>
            <a:r>
              <a:rPr lang="en-US" sz="2200" b="1" dirty="0" smtClean="0">
                <a:solidFill>
                  <a:srgbClr val="FF0000"/>
                </a:solidFill>
              </a:rPr>
              <a:t>table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Timeout of PIT entry 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</a:rPr>
              <a:t>(Push Interest) </a:t>
            </a: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must be short</a:t>
            </a:r>
            <a:endParaRPr lang="en-US" sz="2200" b="1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2200" b="1" dirty="0" smtClean="0">
                <a:solidFill>
                  <a:schemeClr val="accent1">
                    <a:lumMod val="50000"/>
                  </a:schemeClr>
                </a:solidFill>
              </a:rPr>
              <a:t>Implemented </a:t>
            </a:r>
            <a:r>
              <a:rPr lang="en-US" sz="2200" b="1" dirty="0">
                <a:solidFill>
                  <a:schemeClr val="accent1">
                    <a:lumMod val="50000"/>
                  </a:schemeClr>
                </a:solidFill>
              </a:rPr>
              <a:t>through </a:t>
            </a:r>
            <a:r>
              <a:rPr lang="en-US" sz="2200" b="1" dirty="0" err="1">
                <a:solidFill>
                  <a:schemeClr val="accent1">
                    <a:lumMod val="50000"/>
                  </a:schemeClr>
                </a:solidFill>
              </a:rPr>
              <a:t>PyNDN</a:t>
            </a:r>
            <a:endParaRPr lang="en-US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90198008"/>
              </p:ext>
            </p:extLst>
          </p:nvPr>
        </p:nvGraphicFramePr>
        <p:xfrm>
          <a:off x="2590800" y="2873321"/>
          <a:ext cx="6383867" cy="4004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2678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Polling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244598" y="2641599"/>
            <a:ext cx="8467" cy="26754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877731" y="2641599"/>
            <a:ext cx="16934" cy="26754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253065" y="3014133"/>
            <a:ext cx="262466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269999" y="3572933"/>
            <a:ext cx="262466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269999" y="4199467"/>
            <a:ext cx="262466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269999" y="5164667"/>
            <a:ext cx="2624666" cy="0"/>
          </a:xfrm>
          <a:prstGeom prst="straightConnector1">
            <a:avLst/>
          </a:prstGeom>
          <a:ln w="285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03512" y="2175136"/>
            <a:ext cx="332974" cy="50799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728178" y="2175935"/>
            <a:ext cx="332973" cy="50799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89900" y="1748934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Consumer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136763" y="1763469"/>
            <a:ext cx="1527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Producer</a:t>
            </a:r>
            <a:endParaRPr lang="en-US" dirty="0"/>
          </a:p>
        </p:txBody>
      </p:sp>
      <p:sp>
        <p:nvSpPr>
          <p:cNvPr id="29" name="Content Placeholder 3"/>
          <p:cNvSpPr txBox="1">
            <a:spLocks/>
          </p:cNvSpPr>
          <p:nvPr/>
        </p:nvSpPr>
        <p:spPr>
          <a:xfrm>
            <a:off x="6955924" y="1834402"/>
            <a:ext cx="5096933" cy="37592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Content is not always available  </a:t>
            </a:r>
          </a:p>
          <a:p>
            <a:r>
              <a:rPr lang="en-US" dirty="0" smtClean="0"/>
              <a:t>Consumer keeps </a:t>
            </a:r>
            <a:r>
              <a:rPr lang="en-US" dirty="0"/>
              <a:t>polling the </a:t>
            </a:r>
            <a:r>
              <a:rPr lang="en-US" dirty="0" smtClean="0"/>
              <a:t>producer</a:t>
            </a:r>
          </a:p>
          <a:p>
            <a:r>
              <a:rPr lang="en-US" dirty="0" smtClean="0"/>
              <a:t>Applicable scenarios </a:t>
            </a:r>
          </a:p>
          <a:p>
            <a:pPr lvl="1"/>
            <a:r>
              <a:rPr lang="en-US" dirty="0" smtClean="0"/>
              <a:t>Emergency situation</a:t>
            </a:r>
          </a:p>
          <a:p>
            <a:pPr lvl="2"/>
            <a:r>
              <a:rPr lang="en-US" dirty="0" smtClean="0"/>
              <a:t>The connectivity is intermittent</a:t>
            </a:r>
          </a:p>
          <a:p>
            <a:pPr lvl="1"/>
            <a:r>
              <a:rPr lang="en-US" dirty="0" err="1" smtClean="0"/>
              <a:t>IoT</a:t>
            </a:r>
            <a:r>
              <a:rPr lang="en-US" dirty="0" smtClean="0"/>
              <a:t>  </a:t>
            </a:r>
          </a:p>
          <a:p>
            <a:pPr lvl="2"/>
            <a:r>
              <a:rPr lang="en-US" dirty="0" smtClean="0"/>
              <a:t>The producer (e.g., sensors) takes sleep mode to save the energy</a:t>
            </a:r>
            <a:endParaRPr lang="en-US" dirty="0"/>
          </a:p>
        </p:txBody>
      </p:sp>
      <p:sp>
        <p:nvSpPr>
          <p:cNvPr id="30" name="Rounded Rectangle 29"/>
          <p:cNvSpPr/>
          <p:nvPr/>
        </p:nvSpPr>
        <p:spPr>
          <a:xfrm>
            <a:off x="2084047" y="2550822"/>
            <a:ext cx="1052716" cy="34503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Interest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2084047" y="3109623"/>
            <a:ext cx="1052716" cy="34503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Interest</a:t>
            </a:r>
            <a:endParaRPr lang="en-US"/>
          </a:p>
        </p:txBody>
      </p:sp>
      <p:sp>
        <p:nvSpPr>
          <p:cNvPr id="32" name="Rounded Rectangle 31"/>
          <p:cNvSpPr/>
          <p:nvPr/>
        </p:nvSpPr>
        <p:spPr>
          <a:xfrm>
            <a:off x="2106152" y="3771201"/>
            <a:ext cx="1052716" cy="34503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Interest</a:t>
            </a:r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2084047" y="4636552"/>
            <a:ext cx="1052716" cy="34503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984317" y="3771201"/>
            <a:ext cx="2269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Content becomes available, Producer replies with Data message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6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Notification 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244598" y="2641599"/>
            <a:ext cx="8467" cy="26754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877731" y="2641599"/>
            <a:ext cx="16934" cy="26754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286931" y="3318934"/>
            <a:ext cx="2624666" cy="0"/>
          </a:xfrm>
          <a:prstGeom prst="straightConnector1">
            <a:avLst/>
          </a:prstGeom>
          <a:ln w="285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03512" y="2175136"/>
            <a:ext cx="332974" cy="50799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728178" y="2175935"/>
            <a:ext cx="332973" cy="50799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89900" y="1748934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Consumer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136763" y="1763469"/>
            <a:ext cx="1527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Producer</a:t>
            </a:r>
            <a:endParaRPr lang="en-US" dirty="0"/>
          </a:p>
        </p:txBody>
      </p:sp>
      <p:sp>
        <p:nvSpPr>
          <p:cNvPr id="21" name="Content Placeholder 3"/>
          <p:cNvSpPr txBox="1">
            <a:spLocks/>
          </p:cNvSpPr>
          <p:nvPr/>
        </p:nvSpPr>
        <p:spPr>
          <a:xfrm>
            <a:off x="5967832" y="1405466"/>
            <a:ext cx="5733101" cy="37269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Content is generated as string format (e.g., instance message, text notification) </a:t>
            </a:r>
          </a:p>
          <a:p>
            <a:r>
              <a:rPr lang="en-US" dirty="0"/>
              <a:t> </a:t>
            </a:r>
            <a:r>
              <a:rPr lang="en-US" dirty="0" smtClean="0"/>
              <a:t>Content is appended to the </a:t>
            </a:r>
            <a:r>
              <a:rPr lang="en-US" b="1" dirty="0" smtClean="0"/>
              <a:t>Interest</a:t>
            </a:r>
            <a:r>
              <a:rPr lang="en-US" dirty="0" smtClean="0"/>
              <a:t> name</a:t>
            </a:r>
          </a:p>
          <a:p>
            <a:r>
              <a:rPr lang="en-US" dirty="0" smtClean="0"/>
              <a:t>Applicable scenarios</a:t>
            </a:r>
          </a:p>
          <a:p>
            <a:pPr lvl="1"/>
            <a:r>
              <a:rPr lang="en-US" dirty="0" smtClean="0"/>
              <a:t>Sending </a:t>
            </a:r>
            <a:r>
              <a:rPr lang="en-US" dirty="0" smtClean="0"/>
              <a:t>instant </a:t>
            </a:r>
            <a:r>
              <a:rPr lang="en-US" dirty="0" smtClean="0"/>
              <a:t>message</a:t>
            </a:r>
          </a:p>
          <a:p>
            <a:pPr lvl="1"/>
            <a:r>
              <a:rPr lang="en-US" dirty="0" smtClean="0"/>
              <a:t>Sending </a:t>
            </a:r>
            <a:r>
              <a:rPr lang="en-US" dirty="0"/>
              <a:t>emergency </a:t>
            </a:r>
            <a:r>
              <a:rPr lang="en-US" dirty="0" smtClean="0"/>
              <a:t>notification</a:t>
            </a:r>
            <a:endParaRPr lang="en-US" dirty="0" smtClean="0"/>
          </a:p>
        </p:txBody>
      </p:sp>
      <p:sp>
        <p:nvSpPr>
          <p:cNvPr id="23" name="Rounded Rectangle 22"/>
          <p:cNvSpPr/>
          <p:nvPr/>
        </p:nvSpPr>
        <p:spPr>
          <a:xfrm>
            <a:off x="2023662" y="2477797"/>
            <a:ext cx="1052716" cy="73818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Interest</a:t>
            </a:r>
          </a:p>
          <a:p>
            <a:pPr algn="ctr"/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2171612" y="2820157"/>
            <a:ext cx="769301" cy="37598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244598" y="3979336"/>
            <a:ext cx="2624666" cy="0"/>
          </a:xfrm>
          <a:prstGeom prst="straightConnector1">
            <a:avLst/>
          </a:prstGeom>
          <a:ln w="28575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2054418" y="3505957"/>
            <a:ext cx="1052716" cy="34503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Ack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001374" y="4012940"/>
            <a:ext cx="1135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(Optional)</a:t>
            </a:r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5680843" y="5857849"/>
            <a:ext cx="3153539" cy="53025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/</a:t>
            </a:r>
            <a:r>
              <a:rPr lang="en-US" dirty="0" err="1" smtClean="0"/>
              <a:t>umobile</a:t>
            </a:r>
            <a:r>
              <a:rPr lang="en-US" dirty="0" smtClean="0"/>
              <a:t>/emergency</a:t>
            </a:r>
            <a:r>
              <a:rPr lang="en-US" b="1" dirty="0" smtClean="0">
                <a:solidFill>
                  <a:schemeClr val="tx1"/>
                </a:solidFill>
              </a:rPr>
              <a:t>/&lt;Data&gt;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24629" y="5355258"/>
            <a:ext cx="5865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An example of Interest message used in Emergency scenario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134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Arrow Connector 20"/>
          <p:cNvCxnSpPr/>
          <p:nvPr/>
        </p:nvCxnSpPr>
        <p:spPr>
          <a:xfrm>
            <a:off x="1269999" y="4365397"/>
            <a:ext cx="262466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Publish Data Dissemination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244598" y="2341555"/>
            <a:ext cx="25401" cy="4216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877731" y="2341555"/>
            <a:ext cx="49702" cy="4216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253065" y="2714089"/>
            <a:ext cx="2624666" cy="0"/>
          </a:xfrm>
          <a:prstGeom prst="straightConnector1">
            <a:avLst/>
          </a:prstGeom>
          <a:ln w="285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269999" y="3272889"/>
            <a:ext cx="262466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269999" y="3899423"/>
            <a:ext cx="2624666" cy="0"/>
          </a:xfrm>
          <a:prstGeom prst="straightConnector1">
            <a:avLst/>
          </a:prstGeom>
          <a:ln w="285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269999" y="4864623"/>
            <a:ext cx="2624666" cy="0"/>
          </a:xfrm>
          <a:prstGeom prst="straightConnector1">
            <a:avLst/>
          </a:prstGeom>
          <a:ln w="285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03512" y="1875092"/>
            <a:ext cx="332974" cy="5079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728178" y="1875891"/>
            <a:ext cx="332973" cy="50799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9900" y="1448890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Consumer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136763" y="1463425"/>
            <a:ext cx="1527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Producer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2582106" y="2535368"/>
            <a:ext cx="1774375" cy="32357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Interest: name/</a:t>
            </a:r>
            <a:r>
              <a:rPr lang="en-US" sz="1400" b="1" dirty="0" smtClean="0">
                <a:solidFill>
                  <a:schemeClr val="tx1"/>
                </a:solidFill>
              </a:rPr>
              <a:t>pub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997496" y="3090552"/>
            <a:ext cx="1792558" cy="33197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/>
              <a:t>Interest: /name</a:t>
            </a:r>
            <a:endParaRPr lang="en-US" sz="1400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2600290" y="3703523"/>
            <a:ext cx="1756191" cy="32388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Data: /name/chunk1</a:t>
            </a:r>
            <a:endParaRPr lang="en-US" sz="1400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974037" y="4191762"/>
            <a:ext cx="1885945" cy="32357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Interest</a:t>
            </a:r>
            <a:r>
              <a:rPr lang="en-US" sz="1400" smtClean="0"/>
              <a:t>: name/chunk2</a:t>
            </a:r>
            <a:endParaRPr lang="en-US" sz="1400" dirty="0"/>
          </a:p>
        </p:txBody>
      </p:sp>
      <p:sp>
        <p:nvSpPr>
          <p:cNvPr id="22" name="Rounded Rectangle 21"/>
          <p:cNvSpPr/>
          <p:nvPr/>
        </p:nvSpPr>
        <p:spPr>
          <a:xfrm>
            <a:off x="2600290" y="4691390"/>
            <a:ext cx="1756191" cy="32388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Data: /name/chunk2</a:t>
            </a:r>
            <a:endParaRPr lang="en-US" sz="1400" b="1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293458" y="5838382"/>
            <a:ext cx="262466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293458" y="6337608"/>
            <a:ext cx="2624666" cy="0"/>
          </a:xfrm>
          <a:prstGeom prst="straightConnector1">
            <a:avLst/>
          </a:prstGeom>
          <a:ln w="285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997496" y="5664747"/>
            <a:ext cx="1974304" cy="34898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Interest: name/chunk N</a:t>
            </a:r>
            <a:endParaRPr lang="en-US" sz="1400" dirty="0"/>
          </a:p>
        </p:txBody>
      </p:sp>
      <p:sp>
        <p:nvSpPr>
          <p:cNvPr id="26" name="Rounded Rectangle 25"/>
          <p:cNvSpPr/>
          <p:nvPr/>
        </p:nvSpPr>
        <p:spPr>
          <a:xfrm>
            <a:off x="2638037" y="6164681"/>
            <a:ext cx="1848238" cy="32357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Data: /name/chunk N</a:t>
            </a:r>
            <a:endParaRPr lang="en-US" sz="1400" b="1" dirty="0"/>
          </a:p>
        </p:txBody>
      </p:sp>
      <p:grpSp>
        <p:nvGrpSpPr>
          <p:cNvPr id="32" name="Group 31"/>
          <p:cNvGrpSpPr/>
          <p:nvPr/>
        </p:nvGrpSpPr>
        <p:grpSpPr>
          <a:xfrm>
            <a:off x="2466830" y="5084919"/>
            <a:ext cx="85726" cy="341907"/>
            <a:chOff x="7358062" y="2555872"/>
            <a:chExt cx="85726" cy="341907"/>
          </a:xfrm>
        </p:grpSpPr>
        <p:sp>
          <p:nvSpPr>
            <p:cNvPr id="29" name="Oval 28"/>
            <p:cNvSpPr/>
            <p:nvPr/>
          </p:nvSpPr>
          <p:spPr>
            <a:xfrm>
              <a:off x="7358063" y="2555872"/>
              <a:ext cx="85725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7358063" y="2703966"/>
              <a:ext cx="85725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7358062" y="2852060"/>
              <a:ext cx="85725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Content Placeholder 3"/>
          <p:cNvSpPr txBox="1">
            <a:spLocks/>
          </p:cNvSpPr>
          <p:nvPr/>
        </p:nvSpPr>
        <p:spPr>
          <a:xfrm>
            <a:off x="5262412" y="2147803"/>
            <a:ext cx="6804624" cy="37592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Content cannot be attached to </a:t>
            </a:r>
            <a:r>
              <a:rPr lang="en-US" b="1" dirty="0" smtClean="0"/>
              <a:t>Interest </a:t>
            </a:r>
            <a:r>
              <a:rPr lang="en-US" dirty="0" smtClean="0"/>
              <a:t>name (e.g., </a:t>
            </a:r>
            <a:r>
              <a:rPr lang="en-US" dirty="0" err="1" smtClean="0"/>
              <a:t>file.tar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Producer publish </a:t>
            </a:r>
            <a:r>
              <a:rPr lang="en-US" dirty="0"/>
              <a:t>their contents or services via </a:t>
            </a:r>
            <a:r>
              <a:rPr lang="en-US" b="1" dirty="0"/>
              <a:t>Interest</a:t>
            </a:r>
            <a:r>
              <a:rPr lang="en-US" dirty="0"/>
              <a:t> </a:t>
            </a:r>
            <a:r>
              <a:rPr lang="en-US" dirty="0" smtClean="0"/>
              <a:t>message</a:t>
            </a:r>
          </a:p>
          <a:p>
            <a:r>
              <a:rPr lang="en-US" dirty="0"/>
              <a:t>S</a:t>
            </a:r>
            <a:r>
              <a:rPr lang="en-US" dirty="0" smtClean="0"/>
              <a:t>ubscribed consumer sends back </a:t>
            </a:r>
            <a:r>
              <a:rPr lang="en-US" b="1" dirty="0" smtClean="0"/>
              <a:t>Interest</a:t>
            </a:r>
            <a:r>
              <a:rPr lang="en-US" dirty="0" smtClean="0"/>
              <a:t> </a:t>
            </a:r>
            <a:r>
              <a:rPr lang="en-US" dirty="0" smtClean="0"/>
              <a:t>messages to </a:t>
            </a:r>
            <a:r>
              <a:rPr lang="en-US" dirty="0"/>
              <a:t>fetch </a:t>
            </a:r>
            <a:r>
              <a:rPr lang="en-US" b="1" dirty="0"/>
              <a:t>D</a:t>
            </a:r>
            <a:r>
              <a:rPr lang="en-US" b="1" dirty="0" smtClean="0"/>
              <a:t>ata</a:t>
            </a:r>
            <a:r>
              <a:rPr lang="en-US" dirty="0"/>
              <a:t>. </a:t>
            </a:r>
          </a:p>
          <a:p>
            <a:r>
              <a:rPr lang="en-US" dirty="0" smtClean="0"/>
              <a:t>Applicable scenarios </a:t>
            </a:r>
          </a:p>
          <a:p>
            <a:pPr lvl="1"/>
            <a:r>
              <a:rPr lang="en-US" dirty="0" smtClean="0"/>
              <a:t>Service migration </a:t>
            </a:r>
            <a:r>
              <a:rPr lang="en-US" dirty="0" smtClean="0"/>
              <a:t>(WP4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0054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Evaluations of Push Services 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241027157"/>
              </p:ext>
            </p:extLst>
          </p:nvPr>
        </p:nvGraphicFramePr>
        <p:xfrm>
          <a:off x="2776537" y="1343415"/>
          <a:ext cx="6383867" cy="4004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Left Brace 2"/>
          <p:cNvSpPr/>
          <p:nvPr/>
        </p:nvSpPr>
        <p:spPr>
          <a:xfrm rot="16200000">
            <a:off x="4666062" y="2874242"/>
            <a:ext cx="497675" cy="3114675"/>
          </a:xfrm>
          <a:prstGeom prst="leftBrac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305174" y="4740304"/>
            <a:ext cx="31813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</a:rPr>
              <a:t>Evaluated through NDN Smart Lighting System</a:t>
            </a:r>
            <a:r>
              <a:rPr lang="en-US" sz="2000" b="1" baseline="30000" dirty="0" smtClean="0">
                <a:solidFill>
                  <a:schemeClr val="accent2"/>
                </a:solidFill>
              </a:rPr>
              <a:t>[1]</a:t>
            </a:r>
            <a:endParaRPr lang="en-US" sz="2000" b="1" baseline="30000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011" y="6411694"/>
            <a:ext cx="9629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[1] U. Silva, A .Lertsinsrubtavee, A. </a:t>
            </a:r>
            <a:r>
              <a:rPr lang="en-US" sz="1200" dirty="0" err="1">
                <a:solidFill>
                  <a:schemeClr val="tx2"/>
                </a:solidFill>
              </a:rPr>
              <a:t>Sathiaseelan</a:t>
            </a:r>
            <a:r>
              <a:rPr lang="en-US" sz="1200" dirty="0">
                <a:solidFill>
                  <a:schemeClr val="tx2"/>
                </a:solidFill>
              </a:rPr>
              <a:t>, K. </a:t>
            </a:r>
            <a:r>
              <a:rPr lang="en-US" sz="1200" dirty="0" err="1">
                <a:solidFill>
                  <a:schemeClr val="tx2"/>
                </a:solidFill>
              </a:rPr>
              <a:t>Kanchanasut</a:t>
            </a:r>
            <a:r>
              <a:rPr lang="en-US" sz="1200" dirty="0">
                <a:solidFill>
                  <a:schemeClr val="tx2"/>
                </a:solidFill>
              </a:rPr>
              <a:t>, “Named Data Networking Based Smart Home Lighting” ACM SIGCOMM Poster, 2016.</a:t>
            </a:r>
          </a:p>
        </p:txBody>
      </p:sp>
      <p:sp>
        <p:nvSpPr>
          <p:cNvPr id="12" name="Left Brace 11"/>
          <p:cNvSpPr/>
          <p:nvPr/>
        </p:nvSpPr>
        <p:spPr>
          <a:xfrm rot="16200000">
            <a:off x="7921233" y="3543371"/>
            <a:ext cx="497675" cy="1776414"/>
          </a:xfrm>
          <a:prstGeom prst="leftBrac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933142" y="4718467"/>
            <a:ext cx="2796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smtClean="0">
                <a:solidFill>
                  <a:schemeClr val="accent2"/>
                </a:solidFill>
              </a:rPr>
              <a:t>Evaluated through service migration  </a:t>
            </a:r>
            <a:r>
              <a:rPr lang="en-US" sz="2000" b="1" dirty="0" smtClean="0">
                <a:solidFill>
                  <a:schemeClr val="accent2"/>
                </a:solidFill>
              </a:rPr>
              <a:t>(WP4)</a:t>
            </a:r>
            <a:endParaRPr lang="en-US" sz="2000" b="1" baseline="30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45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542</Words>
  <Application>Microsoft Macintosh PowerPoint</Application>
  <PresentationFormat>Widescreen</PresentationFormat>
  <Paragraphs>129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Calibri Light</vt:lpstr>
      <vt:lpstr>Arial</vt:lpstr>
      <vt:lpstr>Office Theme</vt:lpstr>
      <vt:lpstr>Push Services for UMOBILE</vt:lpstr>
      <vt:lpstr>Push vs Pull Communication Models</vt:lpstr>
      <vt:lpstr>Data forwarding in NDN</vt:lpstr>
      <vt:lpstr>Communication Models in UMOBILE</vt:lpstr>
      <vt:lpstr>Proposed Push based Communication Models</vt:lpstr>
      <vt:lpstr>Interest Polling</vt:lpstr>
      <vt:lpstr>Interest Notification </vt:lpstr>
      <vt:lpstr>Publish Data Dissemination</vt:lpstr>
      <vt:lpstr>Evaluations of Push Services 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Push Services for UMOBILE</dc:title>
  <dc:creator>Dr A. Lertsinsrubtavee</dc:creator>
  <cp:lastModifiedBy>Dr A. Lertsinsrubtavee</cp:lastModifiedBy>
  <cp:revision>26</cp:revision>
  <dcterms:created xsi:type="dcterms:W3CDTF">2016-10-07T12:49:03Z</dcterms:created>
  <dcterms:modified xsi:type="dcterms:W3CDTF">2016-10-07T22:16:24Z</dcterms:modified>
</cp:coreProperties>
</file>