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9" r:id="rId1"/>
  </p:sldMasterIdLst>
  <p:notesMasterIdLst>
    <p:notesMasterId r:id="rId18"/>
  </p:notesMasterIdLst>
  <p:handoutMasterIdLst>
    <p:handoutMasterId r:id="rId19"/>
  </p:handoutMasterIdLst>
  <p:sldIdLst>
    <p:sldId id="313" r:id="rId2"/>
    <p:sldId id="314" r:id="rId3"/>
    <p:sldId id="329" r:id="rId4"/>
    <p:sldId id="333" r:id="rId5"/>
    <p:sldId id="331" r:id="rId6"/>
    <p:sldId id="337" r:id="rId7"/>
    <p:sldId id="334" r:id="rId8"/>
    <p:sldId id="335" r:id="rId9"/>
    <p:sldId id="336" r:id="rId10"/>
    <p:sldId id="339" r:id="rId11"/>
    <p:sldId id="341" r:id="rId12"/>
    <p:sldId id="342" r:id="rId13"/>
    <p:sldId id="338" r:id="rId14"/>
    <p:sldId id="340" r:id="rId15"/>
    <p:sldId id="345" r:id="rId16"/>
    <p:sldId id="32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p:defaultTextStyle>
  <p:extLst>
    <p:ext uri="{EFAFB233-063F-42B5-8137-9DF3F51BA10A}">
      <p15:sldGuideLst xmlns:p15="http://schemas.microsoft.com/office/powerpoint/2012/main">
        <p15:guide id="1" orient="horz" pos="578">
          <p15:clr>
            <a:srgbClr val="A4A3A4"/>
          </p15:clr>
        </p15:guide>
        <p15:guide id="2" orient="horz" pos="1706">
          <p15:clr>
            <a:srgbClr val="A4A3A4"/>
          </p15:clr>
        </p15:guide>
        <p15:guide id="3" orient="horz" pos="2840">
          <p15:clr>
            <a:srgbClr val="A4A3A4"/>
          </p15:clr>
        </p15:guide>
        <p15:guide id="4" orient="horz" pos="3884">
          <p15:clr>
            <a:srgbClr val="A4A3A4"/>
          </p15:clr>
        </p15:guide>
        <p15:guide id="5" pos="208">
          <p15:clr>
            <a:srgbClr val="A4A3A4"/>
          </p15:clr>
        </p15:guide>
        <p15:guide id="6" pos="2018">
          <p15:clr>
            <a:srgbClr val="A4A3A4"/>
          </p15:clr>
        </p15:guide>
        <p15:guide id="7" pos="5556">
          <p15:clr>
            <a:srgbClr val="A4A3A4"/>
          </p15:clr>
        </p15:guide>
        <p15:guide id="8" pos="37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EFF2"/>
    <a:srgbClr val="E9D1DD"/>
    <a:srgbClr val="E5F5F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738" y="264"/>
      </p:cViewPr>
      <p:guideLst>
        <p:guide orient="horz" pos="578"/>
        <p:guide orient="horz" pos="1706"/>
        <p:guide orient="horz" pos="2840"/>
        <p:guide orient="horz" pos="3884"/>
        <p:guide pos="208"/>
        <p:guide pos="2018"/>
        <p:guide pos="5556"/>
        <p:guide pos="3742"/>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8D2111F-9D4F-7C4E-A017-94E1A4928005}" type="datetimeFigureOut">
              <a:rPr lang="en-US" smtClean="0"/>
              <a:t>10/13/2016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DB8F597-3F0B-F149-8249-514002045C97}" type="slidenum">
              <a:rPr lang="en-US" smtClean="0"/>
              <a:t>‹#›</a:t>
            </a:fld>
            <a:endParaRPr lang="en-US"/>
          </a:p>
        </p:txBody>
      </p:sp>
    </p:spTree>
    <p:extLst>
      <p:ext uri="{BB962C8B-B14F-4D97-AF65-F5344CB8AC3E}">
        <p14:creationId xmlns:p14="http://schemas.microsoft.com/office/powerpoint/2010/main" val="28569025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A31584-FD0D-584D-A5D5-A6AFBF721CA6}" type="datetimeFigureOut">
              <a:rPr lang="en-US" smtClean="0"/>
              <a:t>10/13/2016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5B11B5-6CC5-B348-8FB4-BC06AC528FE7}" type="slidenum">
              <a:rPr lang="en-US" smtClean="0"/>
              <a:t>‹#›</a:t>
            </a:fld>
            <a:endParaRPr lang="en-US"/>
          </a:p>
        </p:txBody>
      </p:sp>
    </p:spTree>
    <p:extLst>
      <p:ext uri="{BB962C8B-B14F-4D97-AF65-F5344CB8AC3E}">
        <p14:creationId xmlns:p14="http://schemas.microsoft.com/office/powerpoint/2010/main" val="214890786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532EFC8-677E-4DFE-94F3-B7BD1E969C7B}" type="slidenum">
              <a:rPr lang="en-US" altLang="en-US">
                <a:latin typeface="Arial" panose="020B0604020202020204" pitchFamily="34" charset="0"/>
              </a:rPr>
              <a:pPr>
                <a:spcBef>
                  <a:spcPct val="0"/>
                </a:spcBef>
              </a:pPr>
              <a:t>3</a:t>
            </a:fld>
            <a:endParaRPr lang="en-US" altLang="en-US">
              <a:latin typeface="Arial" panose="020B0604020202020204" pitchFamily="34" charset="0"/>
            </a:endParaRPr>
          </a:p>
        </p:txBody>
      </p:sp>
    </p:spTree>
    <p:extLst>
      <p:ext uri="{BB962C8B-B14F-4D97-AF65-F5344CB8AC3E}">
        <p14:creationId xmlns:p14="http://schemas.microsoft.com/office/powerpoint/2010/main" val="4035708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E730D7F-80BA-4686-9BE0-65A85347D9D6}" type="slidenum">
              <a:rPr lang="en-US" altLang="en-US">
                <a:latin typeface="Arial" panose="020B0604020202020204" pitchFamily="34" charset="0"/>
              </a:rPr>
              <a:pPr>
                <a:spcBef>
                  <a:spcPct val="0"/>
                </a:spcBef>
              </a:pPr>
              <a:t>4</a:t>
            </a:fld>
            <a:endParaRPr lang="en-US" altLang="en-US">
              <a:latin typeface="Arial" panose="020B0604020202020204" pitchFamily="34" charset="0"/>
            </a:endParaRPr>
          </a:p>
        </p:txBody>
      </p:sp>
    </p:spTree>
    <p:extLst>
      <p:ext uri="{BB962C8B-B14F-4D97-AF65-F5344CB8AC3E}">
        <p14:creationId xmlns:p14="http://schemas.microsoft.com/office/powerpoint/2010/main" val="26839903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23850" y="1484313"/>
            <a:ext cx="8496300" cy="1368425"/>
          </a:xfrm>
        </p:spPr>
        <p:txBody>
          <a:bodyPr/>
          <a:lstStyle>
            <a:lvl1pPr>
              <a:defRPr/>
            </a:lvl1pPr>
          </a:lstStyle>
          <a:p>
            <a:pPr lvl="0"/>
            <a:r>
              <a:rPr lang="en-US" noProof="0"/>
              <a:t>Click to edit Master title style</a:t>
            </a:r>
          </a:p>
        </p:txBody>
      </p:sp>
      <p:sp>
        <p:nvSpPr>
          <p:cNvPr id="4099" name="Rectangle 3"/>
          <p:cNvSpPr>
            <a:spLocks noGrp="1" noChangeArrowheads="1"/>
          </p:cNvSpPr>
          <p:nvPr>
            <p:ph type="subTitle" idx="1"/>
          </p:nvPr>
        </p:nvSpPr>
        <p:spPr>
          <a:xfrm>
            <a:off x="323850" y="3068638"/>
            <a:ext cx="8496300" cy="3097212"/>
          </a:xfrm>
        </p:spPr>
        <p:txBody>
          <a:bodyPr/>
          <a:lstStyle>
            <a:lvl1pPr marL="0" indent="0">
              <a:buFontTx/>
              <a:buNone/>
              <a:defRPr/>
            </a:lvl1pPr>
          </a:lstStyle>
          <a:p>
            <a:pPr lvl="0"/>
            <a:r>
              <a:rPr lang="en-US" noProof="0"/>
              <a:t>Click to edit Master subtitle style</a:t>
            </a:r>
          </a:p>
        </p:txBody>
      </p:sp>
      <p:pic>
        <p:nvPicPr>
          <p:cNvPr id="4104" name="Picture 8" descr="Black102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295400"/>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Rectangle 9"/>
          <p:cNvSpPr>
            <a:spLocks noGrp="1" noChangeArrowheads="1"/>
          </p:cNvSpPr>
          <p:nvPr>
            <p:ph type="ftr" sz="quarter" idx="3"/>
          </p:nvPr>
        </p:nvSpPr>
        <p:spPr bwMode="auto">
          <a:xfrm>
            <a:off x="612204" y="6409134"/>
            <a:ext cx="8496300" cy="476250"/>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a:defRPr sz="1100">
                <a:solidFill>
                  <a:schemeClr val="tx1">
                    <a:lumMod val="50000"/>
                    <a:lumOff val="50000"/>
                  </a:schemeClr>
                </a:solidFill>
              </a:defRPr>
            </a:lvl1pPr>
          </a:lstStyle>
          <a:p>
            <a:r>
              <a:rPr lang="en-US"/>
              <a:t>Information-Centric Connectivity, ICNRG, Paris, 2016</a:t>
            </a:r>
            <a:endParaRPr lang="en-US" dirty="0"/>
          </a:p>
        </p:txBody>
      </p:sp>
      <p:sp>
        <p:nvSpPr>
          <p:cNvPr id="14" name="Rectangle 6"/>
          <p:cNvSpPr>
            <a:spLocks noGrp="1" noChangeArrowheads="1"/>
          </p:cNvSpPr>
          <p:nvPr>
            <p:ph type="sldNum" sz="quarter" idx="4"/>
          </p:nvPr>
        </p:nvSpPr>
        <p:spPr bwMode="auto">
          <a:xfrm>
            <a:off x="7812088" y="6512644"/>
            <a:ext cx="1008062"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100">
                <a:solidFill>
                  <a:schemeClr val="tx1">
                    <a:lumMod val="50000"/>
                    <a:lumOff val="50000"/>
                  </a:schemeClr>
                </a:solidFill>
              </a:defRPr>
            </a:lvl1pPr>
          </a:lstStyle>
          <a:p>
            <a:fld id="{68667AFC-050F-4C4B-9B2E-8E7D5CD636DF}" type="slidenum">
              <a:rPr lang="en-US" smtClean="0"/>
              <a:pPr/>
              <a:t>‹#›</a:t>
            </a:fld>
            <a:endParaRPr lang="en-US" dirty="0"/>
          </a:p>
        </p:txBody>
      </p:sp>
      <p:sp>
        <p:nvSpPr>
          <p:cNvPr id="15" name="Date Placeholder 1"/>
          <p:cNvSpPr>
            <a:spLocks noGrp="1"/>
          </p:cNvSpPr>
          <p:nvPr>
            <p:ph type="dt" sz="half" idx="2"/>
          </p:nvPr>
        </p:nvSpPr>
        <p:spPr>
          <a:xfrm>
            <a:off x="-36512" y="6466036"/>
            <a:ext cx="21336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GB"/>
              <a:t>k.katsaros@ucl.ac.uk</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Footer Placeholder 9"/>
          <p:cNvSpPr>
            <a:spLocks noGrp="1" noChangeArrowheads="1"/>
          </p:cNvSpPr>
          <p:nvPr>
            <p:ph type="ftr" sz="quarter" idx="3"/>
          </p:nvPr>
        </p:nvSpPr>
        <p:spPr bwMode="auto">
          <a:xfrm>
            <a:off x="612204" y="6409134"/>
            <a:ext cx="8496300" cy="476250"/>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a:defRPr sz="1100">
                <a:solidFill>
                  <a:schemeClr val="tx1">
                    <a:lumMod val="50000"/>
                    <a:lumOff val="50000"/>
                  </a:schemeClr>
                </a:solidFill>
              </a:defRPr>
            </a:lvl1pPr>
          </a:lstStyle>
          <a:p>
            <a:r>
              <a:rPr lang="en-US"/>
              <a:t>Information-Centric Connectivity, ICNRG, Paris, 2016</a:t>
            </a:r>
            <a:endParaRPr lang="en-US" dirty="0"/>
          </a:p>
        </p:txBody>
      </p:sp>
      <p:sp>
        <p:nvSpPr>
          <p:cNvPr id="11" name="Rectangle 6"/>
          <p:cNvSpPr>
            <a:spLocks noGrp="1" noChangeArrowheads="1"/>
          </p:cNvSpPr>
          <p:nvPr>
            <p:ph type="sldNum" sz="quarter" idx="4"/>
          </p:nvPr>
        </p:nvSpPr>
        <p:spPr bwMode="auto">
          <a:xfrm>
            <a:off x="7812088" y="6512644"/>
            <a:ext cx="1008062"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100">
                <a:solidFill>
                  <a:schemeClr val="tx1">
                    <a:lumMod val="50000"/>
                    <a:lumOff val="50000"/>
                  </a:schemeClr>
                </a:solidFill>
              </a:defRPr>
            </a:lvl1pPr>
          </a:lstStyle>
          <a:p>
            <a:fld id="{68667AFC-050F-4C4B-9B2E-8E7D5CD636DF}" type="slidenum">
              <a:rPr lang="en-US" smtClean="0"/>
              <a:pPr/>
              <a:t>‹#›</a:t>
            </a:fld>
            <a:endParaRPr lang="en-US" dirty="0"/>
          </a:p>
        </p:txBody>
      </p:sp>
      <p:sp>
        <p:nvSpPr>
          <p:cNvPr id="12" name="Date Placeholder 1"/>
          <p:cNvSpPr>
            <a:spLocks noGrp="1"/>
          </p:cNvSpPr>
          <p:nvPr>
            <p:ph type="dt" sz="half" idx="2"/>
          </p:nvPr>
        </p:nvSpPr>
        <p:spPr>
          <a:xfrm>
            <a:off x="-36512" y="6466036"/>
            <a:ext cx="21336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GB"/>
              <a:t>k.katsaros@ucl.ac.uk</a:t>
            </a:r>
            <a:endParaRPr lang="en-US"/>
          </a:p>
        </p:txBody>
      </p:sp>
    </p:spTree>
    <p:extLst>
      <p:ext uri="{BB962C8B-B14F-4D97-AF65-F5344CB8AC3E}">
        <p14:creationId xmlns:p14="http://schemas.microsoft.com/office/powerpoint/2010/main" val="3033127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Slide Number Placeholder 3"/>
          <p:cNvSpPr>
            <a:spLocks noGrp="1"/>
          </p:cNvSpPr>
          <p:nvPr>
            <p:ph type="sldNum" sz="quarter" idx="10"/>
          </p:nvPr>
        </p:nvSpPr>
        <p:spPr/>
        <p:txBody>
          <a:bodyPr/>
          <a:lstStyle>
            <a:lvl1pPr>
              <a:defRPr/>
            </a:lvl1pPr>
          </a:lstStyle>
          <a:p>
            <a:fld id="{69B8AEF4-71BE-C44A-82ED-20B06C3DE788}" type="slidenum">
              <a:rPr lang="en-US"/>
              <a:pPr/>
              <a:t>‹#›</a:t>
            </a:fld>
            <a:endParaRPr lang="en-US"/>
          </a:p>
        </p:txBody>
      </p:sp>
    </p:spTree>
    <p:extLst>
      <p:ext uri="{BB962C8B-B14F-4D97-AF65-F5344CB8AC3E}">
        <p14:creationId xmlns:p14="http://schemas.microsoft.com/office/powerpoint/2010/main" val="358272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330200" y="2708275"/>
            <a:ext cx="4168775" cy="3457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51375" y="2708275"/>
            <a:ext cx="4168775" cy="3457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Rectangle 9"/>
          <p:cNvSpPr>
            <a:spLocks noGrp="1" noChangeArrowheads="1"/>
          </p:cNvSpPr>
          <p:nvPr>
            <p:ph type="ftr" sz="quarter" idx="3"/>
          </p:nvPr>
        </p:nvSpPr>
        <p:spPr bwMode="auto">
          <a:xfrm>
            <a:off x="612204" y="6409134"/>
            <a:ext cx="8496300" cy="476250"/>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a:defRPr sz="1100">
                <a:solidFill>
                  <a:schemeClr val="tx1">
                    <a:lumMod val="50000"/>
                    <a:lumOff val="50000"/>
                  </a:schemeClr>
                </a:solidFill>
              </a:defRPr>
            </a:lvl1pPr>
          </a:lstStyle>
          <a:p>
            <a:r>
              <a:rPr lang="en-US"/>
              <a:t>Information-Centric Connectivity, ICNRG, Paris, 2016</a:t>
            </a:r>
            <a:endParaRPr lang="en-US" dirty="0"/>
          </a:p>
        </p:txBody>
      </p:sp>
      <p:sp>
        <p:nvSpPr>
          <p:cNvPr id="12" name="Rectangle 6"/>
          <p:cNvSpPr>
            <a:spLocks noGrp="1" noChangeArrowheads="1"/>
          </p:cNvSpPr>
          <p:nvPr>
            <p:ph type="sldNum" sz="quarter" idx="4"/>
          </p:nvPr>
        </p:nvSpPr>
        <p:spPr bwMode="auto">
          <a:xfrm>
            <a:off x="7812088" y="6512644"/>
            <a:ext cx="1008062"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100">
                <a:solidFill>
                  <a:schemeClr val="tx1">
                    <a:lumMod val="50000"/>
                    <a:lumOff val="50000"/>
                  </a:schemeClr>
                </a:solidFill>
              </a:defRPr>
            </a:lvl1pPr>
          </a:lstStyle>
          <a:p>
            <a:fld id="{68667AFC-050F-4C4B-9B2E-8E7D5CD636DF}" type="slidenum">
              <a:rPr lang="en-US" smtClean="0"/>
              <a:pPr/>
              <a:t>‹#›</a:t>
            </a:fld>
            <a:endParaRPr lang="en-US" dirty="0"/>
          </a:p>
        </p:txBody>
      </p:sp>
      <p:sp>
        <p:nvSpPr>
          <p:cNvPr id="13" name="Date Placeholder 1"/>
          <p:cNvSpPr>
            <a:spLocks noGrp="1"/>
          </p:cNvSpPr>
          <p:nvPr>
            <p:ph type="dt" sz="half" idx="10"/>
          </p:nvPr>
        </p:nvSpPr>
        <p:spPr>
          <a:xfrm>
            <a:off x="-36512" y="6466036"/>
            <a:ext cx="21336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GB"/>
              <a:t>k.katsaros@ucl.ac.uk</a:t>
            </a:r>
            <a:endParaRPr lang="en-US"/>
          </a:p>
        </p:txBody>
      </p:sp>
    </p:spTree>
    <p:extLst>
      <p:ext uri="{BB962C8B-B14F-4D97-AF65-F5344CB8AC3E}">
        <p14:creationId xmlns:p14="http://schemas.microsoft.com/office/powerpoint/2010/main" val="2461084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Rectangle 9"/>
          <p:cNvSpPr>
            <a:spLocks noGrp="1" noChangeArrowheads="1"/>
          </p:cNvSpPr>
          <p:nvPr>
            <p:ph type="ftr" sz="quarter" idx="10"/>
          </p:nvPr>
        </p:nvSpPr>
        <p:spPr bwMode="auto">
          <a:xfrm>
            <a:off x="612204" y="6409134"/>
            <a:ext cx="8496300" cy="476250"/>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a:defRPr sz="1100">
                <a:solidFill>
                  <a:schemeClr val="tx1">
                    <a:lumMod val="50000"/>
                    <a:lumOff val="50000"/>
                  </a:schemeClr>
                </a:solidFill>
              </a:defRPr>
            </a:lvl1pPr>
          </a:lstStyle>
          <a:p>
            <a:r>
              <a:rPr lang="en-US"/>
              <a:t>Information-Centric Connectivity, ICNRG, Paris, 2016</a:t>
            </a:r>
            <a:endParaRPr lang="en-US" dirty="0"/>
          </a:p>
        </p:txBody>
      </p:sp>
      <p:sp>
        <p:nvSpPr>
          <p:cNvPr id="14" name="Rectangle 6"/>
          <p:cNvSpPr>
            <a:spLocks noGrp="1" noChangeArrowheads="1"/>
          </p:cNvSpPr>
          <p:nvPr>
            <p:ph type="sldNum" sz="quarter" idx="11"/>
          </p:nvPr>
        </p:nvSpPr>
        <p:spPr bwMode="auto">
          <a:xfrm>
            <a:off x="7812088" y="6512644"/>
            <a:ext cx="1008062"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100">
                <a:solidFill>
                  <a:schemeClr val="tx1">
                    <a:lumMod val="50000"/>
                    <a:lumOff val="50000"/>
                  </a:schemeClr>
                </a:solidFill>
              </a:defRPr>
            </a:lvl1pPr>
          </a:lstStyle>
          <a:p>
            <a:fld id="{68667AFC-050F-4C4B-9B2E-8E7D5CD636DF}" type="slidenum">
              <a:rPr lang="en-US" smtClean="0"/>
              <a:pPr/>
              <a:t>‹#›</a:t>
            </a:fld>
            <a:endParaRPr lang="en-US" dirty="0"/>
          </a:p>
        </p:txBody>
      </p:sp>
      <p:sp>
        <p:nvSpPr>
          <p:cNvPr id="15" name="Date Placeholder 1"/>
          <p:cNvSpPr>
            <a:spLocks noGrp="1"/>
          </p:cNvSpPr>
          <p:nvPr>
            <p:ph type="dt" sz="half" idx="12"/>
          </p:nvPr>
        </p:nvSpPr>
        <p:spPr>
          <a:xfrm>
            <a:off x="-36512" y="6466036"/>
            <a:ext cx="21336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GB"/>
              <a:t>k.katsaros@ucl.ac.uk</a:t>
            </a:r>
            <a:endParaRPr lang="en-US"/>
          </a:p>
        </p:txBody>
      </p:sp>
    </p:spTree>
    <p:extLst>
      <p:ext uri="{BB962C8B-B14F-4D97-AF65-F5344CB8AC3E}">
        <p14:creationId xmlns:p14="http://schemas.microsoft.com/office/powerpoint/2010/main" val="3813975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9" name="Rectangle 9"/>
          <p:cNvSpPr>
            <a:spLocks noGrp="1" noChangeArrowheads="1"/>
          </p:cNvSpPr>
          <p:nvPr>
            <p:ph type="ftr" sz="quarter" idx="3"/>
          </p:nvPr>
        </p:nvSpPr>
        <p:spPr bwMode="auto">
          <a:xfrm>
            <a:off x="612204" y="6409134"/>
            <a:ext cx="8496300" cy="476250"/>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a:defRPr sz="1100">
                <a:solidFill>
                  <a:schemeClr val="tx1">
                    <a:lumMod val="50000"/>
                    <a:lumOff val="50000"/>
                  </a:schemeClr>
                </a:solidFill>
              </a:defRPr>
            </a:lvl1pPr>
          </a:lstStyle>
          <a:p>
            <a:r>
              <a:rPr lang="en-US"/>
              <a:t>Information-Centric Connectivity, ICNRG, Paris, 2016</a:t>
            </a:r>
            <a:endParaRPr lang="en-US" dirty="0"/>
          </a:p>
        </p:txBody>
      </p:sp>
      <p:sp>
        <p:nvSpPr>
          <p:cNvPr id="10" name="Rectangle 6"/>
          <p:cNvSpPr>
            <a:spLocks noGrp="1" noChangeArrowheads="1"/>
          </p:cNvSpPr>
          <p:nvPr>
            <p:ph type="sldNum" sz="quarter" idx="4"/>
          </p:nvPr>
        </p:nvSpPr>
        <p:spPr bwMode="auto">
          <a:xfrm>
            <a:off x="7812088" y="6512644"/>
            <a:ext cx="1008062"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100">
                <a:solidFill>
                  <a:schemeClr val="tx1">
                    <a:lumMod val="50000"/>
                    <a:lumOff val="50000"/>
                  </a:schemeClr>
                </a:solidFill>
              </a:defRPr>
            </a:lvl1pPr>
          </a:lstStyle>
          <a:p>
            <a:fld id="{68667AFC-050F-4C4B-9B2E-8E7D5CD636DF}" type="slidenum">
              <a:rPr lang="en-US" smtClean="0"/>
              <a:pPr/>
              <a:t>‹#›</a:t>
            </a:fld>
            <a:endParaRPr lang="en-US" dirty="0"/>
          </a:p>
        </p:txBody>
      </p:sp>
      <p:sp>
        <p:nvSpPr>
          <p:cNvPr id="11" name="Date Placeholder 1"/>
          <p:cNvSpPr>
            <a:spLocks noGrp="1"/>
          </p:cNvSpPr>
          <p:nvPr>
            <p:ph type="dt" sz="half" idx="2"/>
          </p:nvPr>
        </p:nvSpPr>
        <p:spPr>
          <a:xfrm>
            <a:off x="-36512" y="6466036"/>
            <a:ext cx="21336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GB"/>
              <a:t>k.katsaros@ucl.ac.uk</a:t>
            </a:r>
            <a:endParaRPr lang="en-US"/>
          </a:p>
        </p:txBody>
      </p:sp>
    </p:spTree>
    <p:extLst>
      <p:ext uri="{BB962C8B-B14F-4D97-AF65-F5344CB8AC3E}">
        <p14:creationId xmlns:p14="http://schemas.microsoft.com/office/powerpoint/2010/main" val="451635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9"/>
          <p:cNvSpPr>
            <a:spLocks noGrp="1" noChangeArrowheads="1"/>
          </p:cNvSpPr>
          <p:nvPr>
            <p:ph type="ftr" sz="quarter" idx="3"/>
          </p:nvPr>
        </p:nvSpPr>
        <p:spPr bwMode="auto">
          <a:xfrm>
            <a:off x="612204" y="6409134"/>
            <a:ext cx="8496300" cy="476250"/>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a:defRPr sz="1100">
                <a:solidFill>
                  <a:schemeClr val="tx1">
                    <a:lumMod val="50000"/>
                    <a:lumOff val="50000"/>
                  </a:schemeClr>
                </a:solidFill>
              </a:defRPr>
            </a:lvl1pPr>
          </a:lstStyle>
          <a:p>
            <a:r>
              <a:rPr lang="en-US"/>
              <a:t>Information-Centric Connectivity, ICNRG, Paris, 2016</a:t>
            </a:r>
            <a:endParaRPr lang="en-US" dirty="0"/>
          </a:p>
        </p:txBody>
      </p:sp>
      <p:sp>
        <p:nvSpPr>
          <p:cNvPr id="9" name="Rectangle 6"/>
          <p:cNvSpPr>
            <a:spLocks noGrp="1" noChangeArrowheads="1"/>
          </p:cNvSpPr>
          <p:nvPr>
            <p:ph type="sldNum" sz="quarter" idx="4"/>
          </p:nvPr>
        </p:nvSpPr>
        <p:spPr bwMode="auto">
          <a:xfrm>
            <a:off x="7812088" y="6512644"/>
            <a:ext cx="1008062"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100">
                <a:solidFill>
                  <a:schemeClr val="tx1">
                    <a:lumMod val="50000"/>
                    <a:lumOff val="50000"/>
                  </a:schemeClr>
                </a:solidFill>
              </a:defRPr>
            </a:lvl1pPr>
          </a:lstStyle>
          <a:p>
            <a:fld id="{68667AFC-050F-4C4B-9B2E-8E7D5CD636DF}" type="slidenum">
              <a:rPr lang="en-US" smtClean="0"/>
              <a:pPr/>
              <a:t>‹#›</a:t>
            </a:fld>
            <a:endParaRPr lang="en-US" dirty="0"/>
          </a:p>
        </p:txBody>
      </p:sp>
      <p:sp>
        <p:nvSpPr>
          <p:cNvPr id="10" name="Date Placeholder 1"/>
          <p:cNvSpPr>
            <a:spLocks noGrp="1"/>
          </p:cNvSpPr>
          <p:nvPr>
            <p:ph type="dt" sz="half" idx="2"/>
          </p:nvPr>
        </p:nvSpPr>
        <p:spPr>
          <a:xfrm>
            <a:off x="-36512" y="6466036"/>
            <a:ext cx="21336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GB"/>
              <a:t>k.katsaros@ucl.ac.uk</a:t>
            </a:r>
            <a:endParaRPr lang="en-US"/>
          </a:p>
        </p:txBody>
      </p:sp>
    </p:spTree>
    <p:extLst>
      <p:ext uri="{BB962C8B-B14F-4D97-AF65-F5344CB8AC3E}">
        <p14:creationId xmlns:p14="http://schemas.microsoft.com/office/powerpoint/2010/main" val="1384139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Rectangle 9"/>
          <p:cNvSpPr>
            <a:spLocks noGrp="1" noChangeArrowheads="1"/>
          </p:cNvSpPr>
          <p:nvPr>
            <p:ph type="ftr" sz="quarter" idx="3"/>
          </p:nvPr>
        </p:nvSpPr>
        <p:spPr bwMode="auto">
          <a:xfrm>
            <a:off x="612204" y="6409134"/>
            <a:ext cx="8496300" cy="476250"/>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a:defRPr sz="1100">
                <a:solidFill>
                  <a:schemeClr val="tx1">
                    <a:lumMod val="50000"/>
                    <a:lumOff val="50000"/>
                  </a:schemeClr>
                </a:solidFill>
              </a:defRPr>
            </a:lvl1pPr>
          </a:lstStyle>
          <a:p>
            <a:r>
              <a:rPr lang="en-US"/>
              <a:t>Information-Centric Connectivity, ICNRG, Paris, 2016</a:t>
            </a:r>
            <a:endParaRPr lang="en-US" dirty="0"/>
          </a:p>
        </p:txBody>
      </p:sp>
      <p:sp>
        <p:nvSpPr>
          <p:cNvPr id="12" name="Rectangle 6"/>
          <p:cNvSpPr>
            <a:spLocks noGrp="1" noChangeArrowheads="1"/>
          </p:cNvSpPr>
          <p:nvPr>
            <p:ph type="sldNum" sz="quarter" idx="4"/>
          </p:nvPr>
        </p:nvSpPr>
        <p:spPr bwMode="auto">
          <a:xfrm>
            <a:off x="7812088" y="6512644"/>
            <a:ext cx="1008062"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100">
                <a:solidFill>
                  <a:schemeClr val="tx1">
                    <a:lumMod val="50000"/>
                    <a:lumOff val="50000"/>
                  </a:schemeClr>
                </a:solidFill>
              </a:defRPr>
            </a:lvl1pPr>
          </a:lstStyle>
          <a:p>
            <a:fld id="{68667AFC-050F-4C4B-9B2E-8E7D5CD636DF}" type="slidenum">
              <a:rPr lang="en-US" smtClean="0"/>
              <a:pPr/>
              <a:t>‹#›</a:t>
            </a:fld>
            <a:endParaRPr lang="en-US" dirty="0"/>
          </a:p>
        </p:txBody>
      </p:sp>
      <p:sp>
        <p:nvSpPr>
          <p:cNvPr id="13" name="Date Placeholder 1"/>
          <p:cNvSpPr>
            <a:spLocks noGrp="1"/>
          </p:cNvSpPr>
          <p:nvPr>
            <p:ph type="dt" sz="half" idx="10"/>
          </p:nvPr>
        </p:nvSpPr>
        <p:spPr>
          <a:xfrm>
            <a:off x="-36512" y="6466036"/>
            <a:ext cx="21336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GB"/>
              <a:t>k.katsaros@ucl.ac.uk</a:t>
            </a:r>
            <a:endParaRPr lang="en-US"/>
          </a:p>
        </p:txBody>
      </p:sp>
    </p:spTree>
    <p:extLst>
      <p:ext uri="{BB962C8B-B14F-4D97-AF65-F5344CB8AC3E}">
        <p14:creationId xmlns:p14="http://schemas.microsoft.com/office/powerpoint/2010/main" val="1824434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Slide Number Placeholder 4"/>
          <p:cNvSpPr>
            <a:spLocks noGrp="1"/>
          </p:cNvSpPr>
          <p:nvPr>
            <p:ph type="sldNum" sz="quarter" idx="10"/>
          </p:nvPr>
        </p:nvSpPr>
        <p:spPr/>
        <p:txBody>
          <a:bodyPr/>
          <a:lstStyle>
            <a:lvl1pPr>
              <a:defRPr/>
            </a:lvl1pPr>
          </a:lstStyle>
          <a:p>
            <a:fld id="{424E5D9D-649B-3A4A-BB44-59D54EC0D86A}" type="slidenum">
              <a:rPr lang="en-US"/>
              <a:pPr/>
              <a:t>‹#›</a:t>
            </a:fld>
            <a:endParaRPr lang="en-US"/>
          </a:p>
        </p:txBody>
      </p:sp>
    </p:spTree>
    <p:extLst>
      <p:ext uri="{BB962C8B-B14F-4D97-AF65-F5344CB8AC3E}">
        <p14:creationId xmlns:p14="http://schemas.microsoft.com/office/powerpoint/2010/main" val="3525889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Slide Number Placeholder 3"/>
          <p:cNvSpPr>
            <a:spLocks noGrp="1"/>
          </p:cNvSpPr>
          <p:nvPr>
            <p:ph type="sldNum" sz="quarter" idx="10"/>
          </p:nvPr>
        </p:nvSpPr>
        <p:spPr/>
        <p:txBody>
          <a:bodyPr/>
          <a:lstStyle>
            <a:lvl1pPr>
              <a:defRPr/>
            </a:lvl1pPr>
          </a:lstStyle>
          <a:p>
            <a:fld id="{83FC9754-03B0-854B-B795-C2E1A5C523F2}" type="slidenum">
              <a:rPr lang="en-US"/>
              <a:pPr/>
              <a:t>‹#›</a:t>
            </a:fld>
            <a:endParaRPr lang="en-US"/>
          </a:p>
        </p:txBody>
      </p:sp>
    </p:spTree>
    <p:extLst>
      <p:ext uri="{BB962C8B-B14F-4D97-AF65-F5344CB8AC3E}">
        <p14:creationId xmlns:p14="http://schemas.microsoft.com/office/powerpoint/2010/main" val="719411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908050"/>
            <a:ext cx="2122487" cy="52578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330200" y="908050"/>
            <a:ext cx="6215063" cy="5257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Slide Number Placeholder 3"/>
          <p:cNvSpPr>
            <a:spLocks noGrp="1"/>
          </p:cNvSpPr>
          <p:nvPr>
            <p:ph type="sldNum" sz="quarter" idx="10"/>
          </p:nvPr>
        </p:nvSpPr>
        <p:spPr/>
        <p:txBody>
          <a:bodyPr/>
          <a:lstStyle>
            <a:lvl1pPr>
              <a:defRPr/>
            </a:lvl1pPr>
          </a:lstStyle>
          <a:p>
            <a:fld id="{2E9D5CD8-7724-5049-B70B-0143ED185634}" type="slidenum">
              <a:rPr lang="en-US"/>
              <a:pPr/>
              <a:t>‹#›</a:t>
            </a:fld>
            <a:endParaRPr lang="en-US"/>
          </a:p>
        </p:txBody>
      </p:sp>
    </p:spTree>
    <p:extLst>
      <p:ext uri="{BB962C8B-B14F-4D97-AF65-F5344CB8AC3E}">
        <p14:creationId xmlns:p14="http://schemas.microsoft.com/office/powerpoint/2010/main" val="1169178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Rectangle 9"/>
          <p:cNvSpPr>
            <a:spLocks noGrp="1" noChangeArrowheads="1"/>
          </p:cNvSpPr>
          <p:nvPr>
            <p:ph type="ftr" sz="quarter" idx="3"/>
          </p:nvPr>
        </p:nvSpPr>
        <p:spPr bwMode="auto">
          <a:xfrm>
            <a:off x="612204" y="6409134"/>
            <a:ext cx="8496300" cy="476250"/>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a:defRPr sz="1100">
                <a:solidFill>
                  <a:schemeClr val="tx1">
                    <a:lumMod val="50000"/>
                    <a:lumOff val="50000"/>
                  </a:schemeClr>
                </a:solidFill>
              </a:defRPr>
            </a:lvl1pPr>
          </a:lstStyle>
          <a:p>
            <a:r>
              <a:rPr lang="en-US"/>
              <a:t>Information-Centric Connectivity, ICNRG, Paris, 2016</a:t>
            </a:r>
            <a:endParaRPr lang="en-US" dirty="0"/>
          </a:p>
        </p:txBody>
      </p:sp>
      <p:sp>
        <p:nvSpPr>
          <p:cNvPr id="3074" name="Rectangle 2"/>
          <p:cNvSpPr>
            <a:spLocks noGrp="1" noChangeArrowheads="1"/>
          </p:cNvSpPr>
          <p:nvPr>
            <p:ph type="title"/>
          </p:nvPr>
        </p:nvSpPr>
        <p:spPr bwMode="auto">
          <a:xfrm>
            <a:off x="330200" y="908050"/>
            <a:ext cx="8489950" cy="12969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075" name="Rectangle 3"/>
          <p:cNvSpPr>
            <a:spLocks noGrp="1" noChangeArrowheads="1"/>
          </p:cNvSpPr>
          <p:nvPr>
            <p:ph type="body" idx="1"/>
          </p:nvPr>
        </p:nvSpPr>
        <p:spPr bwMode="auto">
          <a:xfrm>
            <a:off x="330200" y="2708275"/>
            <a:ext cx="8489950" cy="3457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3078" name="Rectangle 6"/>
          <p:cNvSpPr>
            <a:spLocks noGrp="1" noChangeArrowheads="1"/>
          </p:cNvSpPr>
          <p:nvPr>
            <p:ph type="sldNum" sz="quarter" idx="4"/>
          </p:nvPr>
        </p:nvSpPr>
        <p:spPr bwMode="auto">
          <a:xfrm>
            <a:off x="7812088" y="6512644"/>
            <a:ext cx="1008062"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100">
                <a:solidFill>
                  <a:schemeClr val="tx1">
                    <a:lumMod val="50000"/>
                    <a:lumOff val="50000"/>
                  </a:schemeClr>
                </a:solidFill>
              </a:defRPr>
            </a:lvl1pPr>
          </a:lstStyle>
          <a:p>
            <a:fld id="{68667AFC-050F-4C4B-9B2E-8E7D5CD636DF}" type="slidenum">
              <a:rPr lang="en-US" smtClean="0"/>
              <a:pPr/>
              <a:t>‹#›</a:t>
            </a:fld>
            <a:endParaRPr lang="en-US" dirty="0"/>
          </a:p>
        </p:txBody>
      </p:sp>
      <p:pic>
        <p:nvPicPr>
          <p:cNvPr id="3084" name="Picture 12" descr="Black102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51435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2"/>
          </p:nvPr>
        </p:nvSpPr>
        <p:spPr>
          <a:xfrm>
            <a:off x="-36512" y="6466036"/>
            <a:ext cx="21336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GB"/>
              <a:t>k.katsaros@ucl.ac.uk</a:t>
            </a:r>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p:txStyles>
    <p:titleStyle>
      <a:lvl1pPr algn="l" rtl="0" fontAlgn="base">
        <a:spcBef>
          <a:spcPct val="0"/>
        </a:spcBef>
        <a:spcAft>
          <a:spcPct val="0"/>
        </a:spcAft>
        <a:defRPr sz="3000" b="1">
          <a:solidFill>
            <a:schemeClr val="tx2"/>
          </a:solidFill>
          <a:latin typeface="+mj-lt"/>
          <a:ea typeface="+mj-ea"/>
          <a:cs typeface="+mj-cs"/>
        </a:defRPr>
      </a:lvl1pPr>
      <a:lvl2pPr algn="l" rtl="0" fontAlgn="base">
        <a:spcBef>
          <a:spcPct val="0"/>
        </a:spcBef>
        <a:spcAft>
          <a:spcPct val="0"/>
        </a:spcAft>
        <a:defRPr sz="3000" b="1">
          <a:solidFill>
            <a:schemeClr val="tx2"/>
          </a:solidFill>
          <a:latin typeface="Arial" charset="0"/>
          <a:ea typeface="ＭＳ Ｐゴシック" charset="0"/>
        </a:defRPr>
      </a:lvl2pPr>
      <a:lvl3pPr algn="l" rtl="0" fontAlgn="base">
        <a:spcBef>
          <a:spcPct val="0"/>
        </a:spcBef>
        <a:spcAft>
          <a:spcPct val="0"/>
        </a:spcAft>
        <a:defRPr sz="3000" b="1">
          <a:solidFill>
            <a:schemeClr val="tx2"/>
          </a:solidFill>
          <a:latin typeface="Arial" charset="0"/>
          <a:ea typeface="ＭＳ Ｐゴシック" charset="0"/>
        </a:defRPr>
      </a:lvl3pPr>
      <a:lvl4pPr algn="l" rtl="0" fontAlgn="base">
        <a:spcBef>
          <a:spcPct val="0"/>
        </a:spcBef>
        <a:spcAft>
          <a:spcPct val="0"/>
        </a:spcAft>
        <a:defRPr sz="3000" b="1">
          <a:solidFill>
            <a:schemeClr val="tx2"/>
          </a:solidFill>
          <a:latin typeface="Arial" charset="0"/>
          <a:ea typeface="ＭＳ Ｐゴシック" charset="0"/>
        </a:defRPr>
      </a:lvl4pPr>
      <a:lvl5pPr algn="l" rtl="0" fontAlgn="base">
        <a:spcBef>
          <a:spcPct val="0"/>
        </a:spcBef>
        <a:spcAft>
          <a:spcPct val="0"/>
        </a:spcAft>
        <a:defRPr sz="3000" b="1">
          <a:solidFill>
            <a:schemeClr val="tx2"/>
          </a:solidFill>
          <a:latin typeface="Arial" charset="0"/>
          <a:ea typeface="ＭＳ Ｐゴシック" charset="0"/>
        </a:defRPr>
      </a:lvl5pPr>
      <a:lvl6pPr marL="457200" algn="l" rtl="0" fontAlgn="base">
        <a:spcBef>
          <a:spcPct val="0"/>
        </a:spcBef>
        <a:spcAft>
          <a:spcPct val="0"/>
        </a:spcAft>
        <a:defRPr sz="3000" b="1">
          <a:solidFill>
            <a:schemeClr val="tx2"/>
          </a:solidFill>
          <a:latin typeface="Arial" charset="0"/>
          <a:ea typeface="ＭＳ Ｐゴシック" charset="0"/>
        </a:defRPr>
      </a:lvl6pPr>
      <a:lvl7pPr marL="914400" algn="l" rtl="0" fontAlgn="base">
        <a:spcBef>
          <a:spcPct val="0"/>
        </a:spcBef>
        <a:spcAft>
          <a:spcPct val="0"/>
        </a:spcAft>
        <a:defRPr sz="3000" b="1">
          <a:solidFill>
            <a:schemeClr val="tx2"/>
          </a:solidFill>
          <a:latin typeface="Arial" charset="0"/>
          <a:ea typeface="ＭＳ Ｐゴシック" charset="0"/>
        </a:defRPr>
      </a:lvl7pPr>
      <a:lvl8pPr marL="1371600" algn="l" rtl="0" fontAlgn="base">
        <a:spcBef>
          <a:spcPct val="0"/>
        </a:spcBef>
        <a:spcAft>
          <a:spcPct val="0"/>
        </a:spcAft>
        <a:defRPr sz="3000" b="1">
          <a:solidFill>
            <a:schemeClr val="tx2"/>
          </a:solidFill>
          <a:latin typeface="Arial" charset="0"/>
          <a:ea typeface="ＭＳ Ｐゴシック" charset="0"/>
        </a:defRPr>
      </a:lvl8pPr>
      <a:lvl9pPr marL="1828800" algn="l" rtl="0" fontAlgn="base">
        <a:spcBef>
          <a:spcPct val="0"/>
        </a:spcBef>
        <a:spcAft>
          <a:spcPct val="0"/>
        </a:spcAft>
        <a:defRPr sz="3000" b="1">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ea typeface="+mn-ea"/>
        </a:defRPr>
      </a:lvl2pPr>
      <a:lvl3pPr marL="1143000" indent="-228600" algn="l" rtl="0" fontAlgn="base">
        <a:spcBef>
          <a:spcPct val="20000"/>
        </a:spcBef>
        <a:spcAft>
          <a:spcPct val="0"/>
        </a:spcAft>
        <a:buChar char="•"/>
        <a:defRPr sz="20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3140968"/>
            <a:ext cx="8496300" cy="1368425"/>
          </a:xfrm>
        </p:spPr>
        <p:txBody>
          <a:bodyPr/>
          <a:lstStyle/>
          <a:p>
            <a:pPr algn="ctr"/>
            <a:r>
              <a:rPr lang="en-GB" dirty="0"/>
              <a:t>Congestion Control Framework based on </a:t>
            </a:r>
            <a:br>
              <a:rPr lang="en-GB" dirty="0"/>
            </a:br>
            <a:r>
              <a:rPr lang="en-GB" dirty="0"/>
              <a:t>In-Network Resource Pooling</a:t>
            </a:r>
            <a:endParaRPr lang="en-US" dirty="0"/>
          </a:p>
        </p:txBody>
      </p:sp>
    </p:spTree>
    <p:extLst>
      <p:ext uri="{BB962C8B-B14F-4D97-AF65-F5344CB8AC3E}">
        <p14:creationId xmlns:p14="http://schemas.microsoft.com/office/powerpoint/2010/main" val="346316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0" dirty="0"/>
              <a:t>The Resource Pooling Principle</a:t>
            </a:r>
            <a:endParaRPr lang="en-US" dirty="0"/>
          </a:p>
        </p:txBody>
      </p:sp>
      <p:sp>
        <p:nvSpPr>
          <p:cNvPr id="6" name="Slide Number Placeholder 5"/>
          <p:cNvSpPr>
            <a:spLocks noGrp="1"/>
          </p:cNvSpPr>
          <p:nvPr>
            <p:ph type="sldNum" sz="quarter" idx="4"/>
          </p:nvPr>
        </p:nvSpPr>
        <p:spPr/>
        <p:txBody>
          <a:bodyPr/>
          <a:lstStyle/>
          <a:p>
            <a:fld id="{68667AFC-050F-4C4B-9B2E-8E7D5CD636DF}" type="slidenum">
              <a:rPr lang="en-US" smtClean="0"/>
              <a:pPr/>
              <a:t>2</a:t>
            </a:fld>
            <a:endParaRPr lang="en-US" dirty="0"/>
          </a:p>
        </p:txBody>
      </p:sp>
      <p:sp>
        <p:nvSpPr>
          <p:cNvPr id="9" name="Content Placeholder 2"/>
          <p:cNvSpPr>
            <a:spLocks noGrp="1"/>
          </p:cNvSpPr>
          <p:nvPr>
            <p:ph idx="1"/>
          </p:nvPr>
        </p:nvSpPr>
        <p:spPr>
          <a:xfrm>
            <a:off x="330200" y="1916113"/>
            <a:ext cx="8489950" cy="4105275"/>
          </a:xfrm>
        </p:spPr>
        <p:txBody>
          <a:bodyPr/>
          <a:lstStyle/>
          <a:p>
            <a:pPr marL="0" indent="0" algn="ctr" eaLnBrk="1" hangingPunct="1">
              <a:buFontTx/>
              <a:buNone/>
            </a:pPr>
            <a:r>
              <a:rPr lang="en-US" altLang="en-US" sz="2400" i="1" dirty="0"/>
              <a:t>“Pooling of customer demands, along with pooling of the resources used to fill those demands”</a:t>
            </a:r>
          </a:p>
          <a:p>
            <a:pPr marL="0" indent="0" algn="ctr">
              <a:buNone/>
            </a:pPr>
            <a:r>
              <a:rPr lang="en-US" altLang="en-US" sz="2400" i="1" dirty="0"/>
              <a:t>	“networked resources behave as a pooled resource”</a:t>
            </a:r>
          </a:p>
          <a:p>
            <a:r>
              <a:rPr lang="en-GB" sz="2000" dirty="0"/>
              <a:t>Pooling can be thought of as a </a:t>
            </a:r>
            <a:r>
              <a:rPr lang="en-GB" sz="2000" b="1" dirty="0"/>
              <a:t>tool to manage uncertainty</a:t>
            </a:r>
            <a:r>
              <a:rPr lang="en-GB" sz="2000" dirty="0"/>
              <a:t>.</a:t>
            </a:r>
          </a:p>
          <a:p>
            <a:r>
              <a:rPr lang="en-GB" sz="2000" dirty="0"/>
              <a:t>Internet (among others): a network of resources</a:t>
            </a:r>
          </a:p>
          <a:p>
            <a:pPr lvl="1"/>
            <a:r>
              <a:rPr lang="en-GB" sz="2000" dirty="0"/>
              <a:t>From bandwidth, computation and storage resources, to information/content and service resources</a:t>
            </a:r>
          </a:p>
          <a:p>
            <a:r>
              <a:rPr lang="en-GB" sz="2000" dirty="0"/>
              <a:t>Uncertainty in the Internet (among others):</a:t>
            </a:r>
          </a:p>
          <a:p>
            <a:pPr marL="857250" lvl="1" indent="-457200">
              <a:buFont typeface="+mj-lt"/>
              <a:buAutoNum type="arabicPeriod"/>
            </a:pPr>
            <a:r>
              <a:rPr lang="en-GB" sz="2000" dirty="0"/>
              <a:t>Senders overloading the network with traffic</a:t>
            </a:r>
          </a:p>
          <a:p>
            <a:pPr marL="857250" lvl="1" indent="-457200">
              <a:buFont typeface="+mj-lt"/>
              <a:buAutoNum type="arabicPeriod"/>
            </a:pPr>
            <a:r>
              <a:rPr lang="en-GB" sz="2000" dirty="0"/>
              <a:t>Excessive demand for bandwidth over some particular link/area</a:t>
            </a:r>
            <a:endParaRPr lang="en-US" altLang="ja-JP" sz="2000" dirty="0"/>
          </a:p>
        </p:txBody>
      </p:sp>
      <p:pic>
        <p:nvPicPr>
          <p:cNvPr id="10" name="Picture 9"/>
          <p:cNvPicPr>
            <a:picLocks noChangeAspect="1"/>
          </p:cNvPicPr>
          <p:nvPr/>
        </p:nvPicPr>
        <p:blipFill>
          <a:blip r:embed="rId2"/>
          <a:stretch>
            <a:fillRect/>
          </a:stretch>
        </p:blipFill>
        <p:spPr>
          <a:xfrm>
            <a:off x="1331640" y="6027469"/>
            <a:ext cx="6725589" cy="495369"/>
          </a:xfrm>
          <a:prstGeom prst="rect">
            <a:avLst/>
          </a:prstGeom>
        </p:spPr>
      </p:pic>
    </p:spTree>
    <p:extLst>
      <p:ext uri="{BB962C8B-B14F-4D97-AF65-F5344CB8AC3E}">
        <p14:creationId xmlns:p14="http://schemas.microsoft.com/office/powerpoint/2010/main" val="3953403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ea typeface="+mj-ea"/>
                <a:cs typeface="+mj-cs"/>
              </a:rPr>
              <a:t>Current State of Affairs</a:t>
            </a:r>
            <a:br>
              <a:rPr lang="en-US" dirty="0">
                <a:ea typeface="+mj-ea"/>
                <a:cs typeface="+mj-cs"/>
              </a:rPr>
            </a:br>
            <a:r>
              <a:rPr lang="en-US" sz="2400" dirty="0">
                <a:ea typeface="+mj-ea"/>
                <a:cs typeface="+mj-cs"/>
              </a:rPr>
              <a:t>The Long Long Discussion on TCP</a:t>
            </a:r>
          </a:p>
        </p:txBody>
      </p:sp>
      <p:sp>
        <p:nvSpPr>
          <p:cNvPr id="3" name="Content Placeholder 2"/>
          <p:cNvSpPr>
            <a:spLocks noGrp="1"/>
          </p:cNvSpPr>
          <p:nvPr>
            <p:ph idx="1"/>
          </p:nvPr>
        </p:nvSpPr>
        <p:spPr>
          <a:xfrm>
            <a:off x="323850" y="2276475"/>
            <a:ext cx="8489950" cy="3457575"/>
          </a:xfrm>
        </p:spPr>
        <p:txBody>
          <a:bodyPr/>
          <a:lstStyle/>
          <a:p>
            <a:pPr eaLnBrk="1" hangingPunct="1"/>
            <a:r>
              <a:rPr lang="en-US" altLang="en-US" sz="2400"/>
              <a:t>TCP deals with uncertainty using the </a:t>
            </a:r>
            <a:r>
              <a:rPr lang="en-US" altLang="en-US" sz="2400" i="1">
                <a:solidFill>
                  <a:srgbClr val="5A1B31"/>
                </a:solidFill>
              </a:rPr>
              <a:t>“one-out one-in”</a:t>
            </a:r>
            <a:r>
              <a:rPr lang="en-US" altLang="ja-JP" sz="2400"/>
              <a:t> principle</a:t>
            </a:r>
          </a:p>
          <a:p>
            <a:pPr eaLnBrk="1" hangingPunct="1"/>
            <a:r>
              <a:rPr lang="en-US" altLang="en-US" sz="2400"/>
              <a:t>TCP effectively deals with uncertainty by (proactively) suppressing demand!</a:t>
            </a:r>
          </a:p>
          <a:p>
            <a:pPr eaLnBrk="1" hangingPunct="1"/>
            <a:r>
              <a:rPr lang="en-US" altLang="en-US" sz="2400"/>
              <a:t>TCP is moving traffic as fast as the path’s slowest link</a:t>
            </a:r>
          </a:p>
          <a:p>
            <a:pPr eaLnBrk="1" hangingPunct="1"/>
            <a:r>
              <a:rPr lang="en-US" altLang="en-US" sz="2400"/>
              <a:t>End-points have to speculate on the resources available along the e2e path</a:t>
            </a:r>
          </a:p>
        </p:txBody>
      </p:sp>
      <p:pic>
        <p:nvPicPr>
          <p:cNvPr id="10243" name="Picture 4" descr="e2e-path.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4868863"/>
            <a:ext cx="2735262"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855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GB" dirty="0">
                <a:ea typeface="+mj-ea"/>
                <a:cs typeface="+mj-cs"/>
              </a:rPr>
              <a:t>Caches and resource pooling</a:t>
            </a:r>
            <a:endParaRPr lang="en-US" dirty="0">
              <a:ea typeface="+mj-ea"/>
              <a:cs typeface="+mj-cs"/>
            </a:endParaRPr>
          </a:p>
        </p:txBody>
      </p:sp>
      <p:sp>
        <p:nvSpPr>
          <p:cNvPr id="11267" name="Content Placeholder 2"/>
          <p:cNvSpPr>
            <a:spLocks noGrp="1"/>
          </p:cNvSpPr>
          <p:nvPr>
            <p:ph idx="1"/>
          </p:nvPr>
        </p:nvSpPr>
        <p:spPr>
          <a:xfrm>
            <a:off x="323850" y="1844675"/>
            <a:ext cx="8489950" cy="3457575"/>
          </a:xfrm>
        </p:spPr>
        <p:txBody>
          <a:bodyPr/>
          <a:lstStyle/>
          <a:p>
            <a:r>
              <a:rPr lang="en-GB" sz="2400" dirty="0"/>
              <a:t>The presence of ubiquitous packet caches enables more efficient usage of resources by enabling pooling of </a:t>
            </a:r>
            <a:r>
              <a:rPr lang="en-GB" sz="2400" dirty="0" err="1"/>
              <a:t>subpaths</a:t>
            </a:r>
            <a:r>
              <a:rPr lang="en-GB" sz="2400" dirty="0"/>
              <a:t>.</a:t>
            </a:r>
            <a:endParaRPr lang="en-US" altLang="en-US" sz="2400" dirty="0"/>
          </a:p>
        </p:txBody>
      </p:sp>
      <p:pic>
        <p:nvPicPr>
          <p:cNvPr id="3" name="Picture 2"/>
          <p:cNvPicPr>
            <a:picLocks noChangeAspect="1"/>
          </p:cNvPicPr>
          <p:nvPr/>
        </p:nvPicPr>
        <p:blipFill>
          <a:blip r:embed="rId3"/>
          <a:stretch>
            <a:fillRect/>
          </a:stretch>
        </p:blipFill>
        <p:spPr>
          <a:xfrm>
            <a:off x="755576" y="3523529"/>
            <a:ext cx="6272251" cy="2715346"/>
          </a:xfrm>
          <a:prstGeom prst="rect">
            <a:avLst/>
          </a:prstGeom>
        </p:spPr>
      </p:pic>
      <p:sp>
        <p:nvSpPr>
          <p:cNvPr id="5" name="Content Placeholder 2"/>
          <p:cNvSpPr txBox="1">
            <a:spLocks/>
          </p:cNvSpPr>
          <p:nvPr/>
        </p:nvSpPr>
        <p:spPr bwMode="auto">
          <a:xfrm>
            <a:off x="5615608" y="3119216"/>
            <a:ext cx="3528392" cy="9372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ea typeface="+mn-ea"/>
              </a:defRPr>
            </a:lvl2pPr>
            <a:lvl3pPr marL="1143000" indent="-228600" algn="l" rtl="0" fontAlgn="base">
              <a:spcBef>
                <a:spcPct val="20000"/>
              </a:spcBef>
              <a:spcAft>
                <a:spcPct val="0"/>
              </a:spcAft>
              <a:buChar char="•"/>
              <a:defRPr sz="20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457200" indent="-457200">
              <a:buFontTx/>
              <a:buAutoNum type="arabicPeriod"/>
            </a:pPr>
            <a:endParaRPr lang="en-US" altLang="en-US" sz="1800" kern="0" dirty="0"/>
          </a:p>
        </p:txBody>
      </p:sp>
      <p:sp>
        <p:nvSpPr>
          <p:cNvPr id="6" name="Rectangle 5"/>
          <p:cNvSpPr/>
          <p:nvPr/>
        </p:nvSpPr>
        <p:spPr>
          <a:xfrm>
            <a:off x="2519264" y="2831184"/>
            <a:ext cx="3096344" cy="57606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altLang="en-US" kern="0" dirty="0"/>
              <a:t>1. Push traffic </a:t>
            </a:r>
            <a:r>
              <a:rPr lang="en-US" altLang="en-US" i="1" kern="0" dirty="0">
                <a:solidFill>
                  <a:schemeClr val="tx2"/>
                </a:solidFill>
              </a:rPr>
              <a:t>as far in the path and </a:t>
            </a:r>
            <a:r>
              <a:rPr lang="en-US" altLang="en-US" i="1" kern="0" dirty="0">
                <a:solidFill>
                  <a:srgbClr val="5A1B31"/>
                </a:solidFill>
              </a:rPr>
              <a:t>as fast </a:t>
            </a:r>
            <a:r>
              <a:rPr lang="en-US" altLang="en-US" kern="0" dirty="0"/>
              <a:t>as</a:t>
            </a:r>
            <a:r>
              <a:rPr lang="en-US" altLang="en-US" kern="0" dirty="0">
                <a:solidFill>
                  <a:srgbClr val="5A1B31"/>
                </a:solidFill>
              </a:rPr>
              <a:t> </a:t>
            </a:r>
            <a:r>
              <a:rPr lang="en-US" altLang="en-US" kern="0" dirty="0"/>
              <a:t>possible</a:t>
            </a:r>
          </a:p>
        </p:txBody>
      </p:sp>
      <p:sp>
        <p:nvSpPr>
          <p:cNvPr id="8" name="Rectangle 7"/>
          <p:cNvSpPr/>
          <p:nvPr/>
        </p:nvSpPr>
        <p:spPr>
          <a:xfrm>
            <a:off x="2364647" y="2779325"/>
            <a:ext cx="4421056" cy="79352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altLang="en-US" kern="0" dirty="0"/>
              <a:t>2. </a:t>
            </a:r>
            <a:r>
              <a:rPr lang="en-US" altLang="en-US" i="1" kern="0" dirty="0">
                <a:solidFill>
                  <a:srgbClr val="5A1B31"/>
                </a:solidFill>
              </a:rPr>
              <a:t>Store traffic temporarily </a:t>
            </a:r>
            <a:r>
              <a:rPr lang="en-US" altLang="en-US" kern="0" dirty="0"/>
              <a:t>in custodian nodes/routers and deal with congestion locally</a:t>
            </a:r>
          </a:p>
        </p:txBody>
      </p:sp>
      <p:sp>
        <p:nvSpPr>
          <p:cNvPr id="9" name="Rectangle 8"/>
          <p:cNvSpPr/>
          <p:nvPr/>
        </p:nvSpPr>
        <p:spPr>
          <a:xfrm>
            <a:off x="2364647" y="2778186"/>
            <a:ext cx="4421056" cy="79352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altLang="en-US" kern="0" dirty="0"/>
              <a:t>3. Exploit all available (sub-)paths making decisions on a </a:t>
            </a:r>
            <a:r>
              <a:rPr lang="en-US" altLang="en-US" i="1" kern="0" dirty="0">
                <a:solidFill>
                  <a:srgbClr val="5A1B31"/>
                </a:solidFill>
              </a:rPr>
              <a:t>hop-by-hop manner</a:t>
            </a:r>
            <a:r>
              <a:rPr lang="en-US" altLang="en-US" kern="0" dirty="0"/>
              <a:t>.</a:t>
            </a:r>
          </a:p>
        </p:txBody>
      </p:sp>
    </p:spTree>
    <p:extLst>
      <p:ext uri="{BB962C8B-B14F-4D97-AF65-F5344CB8AC3E}">
        <p14:creationId xmlns:p14="http://schemas.microsoft.com/office/powerpoint/2010/main" val="286771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ea typeface="+mj-ea"/>
                <a:cs typeface="+mj-cs"/>
              </a:rPr>
              <a:t>Resource pooling</a:t>
            </a:r>
          </a:p>
        </p:txBody>
      </p:sp>
      <p:pic>
        <p:nvPicPr>
          <p:cNvPr id="6" name="Picture 5"/>
          <p:cNvPicPr>
            <a:picLocks noChangeAspect="1"/>
          </p:cNvPicPr>
          <p:nvPr/>
        </p:nvPicPr>
        <p:blipFill>
          <a:blip r:embed="rId2"/>
          <a:stretch>
            <a:fillRect/>
          </a:stretch>
        </p:blipFill>
        <p:spPr>
          <a:xfrm>
            <a:off x="539552" y="2492896"/>
            <a:ext cx="3847050" cy="2522667"/>
          </a:xfrm>
          <a:prstGeom prst="rect">
            <a:avLst/>
          </a:prstGeom>
        </p:spPr>
      </p:pic>
      <p:pic>
        <p:nvPicPr>
          <p:cNvPr id="9" name="Picture 8"/>
          <p:cNvPicPr>
            <a:picLocks noChangeAspect="1"/>
          </p:cNvPicPr>
          <p:nvPr/>
        </p:nvPicPr>
        <p:blipFill>
          <a:blip r:embed="rId3"/>
          <a:stretch>
            <a:fillRect/>
          </a:stretch>
        </p:blipFill>
        <p:spPr>
          <a:xfrm>
            <a:off x="4644008" y="2569163"/>
            <a:ext cx="3916575" cy="2446400"/>
          </a:xfrm>
          <a:prstGeom prst="rect">
            <a:avLst/>
          </a:prstGeom>
        </p:spPr>
      </p:pic>
      <p:cxnSp>
        <p:nvCxnSpPr>
          <p:cNvPr id="11" name="Straight Connector 10"/>
          <p:cNvCxnSpPr/>
          <p:nvPr/>
        </p:nvCxnSpPr>
        <p:spPr>
          <a:xfrm>
            <a:off x="4387635" y="1918025"/>
            <a:ext cx="0" cy="3672408"/>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593415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Data on detour availability</a:t>
            </a:r>
            <a:endParaRPr lang="en-US" dirty="0">
              <a:ea typeface="+mj-ea"/>
              <a:cs typeface="+mj-cs"/>
            </a:endParaRPr>
          </a:p>
        </p:txBody>
      </p:sp>
      <p:pic>
        <p:nvPicPr>
          <p:cNvPr id="5" name="Picture 4"/>
          <p:cNvPicPr>
            <a:picLocks noChangeAspect="1"/>
          </p:cNvPicPr>
          <p:nvPr/>
        </p:nvPicPr>
        <p:blipFill>
          <a:blip r:embed="rId2"/>
          <a:stretch>
            <a:fillRect/>
          </a:stretch>
        </p:blipFill>
        <p:spPr>
          <a:xfrm>
            <a:off x="1221349" y="1700808"/>
            <a:ext cx="6707651" cy="4579203"/>
          </a:xfrm>
          <a:prstGeom prst="rect">
            <a:avLst/>
          </a:prstGeom>
        </p:spPr>
      </p:pic>
    </p:spTree>
    <p:extLst>
      <p:ext uri="{BB962C8B-B14F-4D97-AF65-F5344CB8AC3E}">
        <p14:creationId xmlns:p14="http://schemas.microsoft.com/office/powerpoint/2010/main" val="1134595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ea typeface="+mj-ea"/>
                <a:cs typeface="+mj-cs"/>
              </a:rPr>
              <a:t>3-Phase Operation</a:t>
            </a:r>
          </a:p>
        </p:txBody>
      </p:sp>
      <p:sp>
        <p:nvSpPr>
          <p:cNvPr id="14339" name="Content Placeholder 2"/>
          <p:cNvSpPr>
            <a:spLocks noGrp="1"/>
          </p:cNvSpPr>
          <p:nvPr>
            <p:ph idx="1"/>
          </p:nvPr>
        </p:nvSpPr>
        <p:spPr>
          <a:xfrm>
            <a:off x="330200" y="1700213"/>
            <a:ext cx="8489950" cy="4392612"/>
          </a:xfrm>
        </p:spPr>
        <p:txBody>
          <a:bodyPr/>
          <a:lstStyle/>
          <a:p>
            <a:pPr eaLnBrk="1" hangingPunct="1"/>
            <a:r>
              <a:rPr lang="en-US" altLang="en-US" sz="2400" b="1" dirty="0">
                <a:solidFill>
                  <a:schemeClr val="tx2"/>
                </a:solidFill>
              </a:rPr>
              <a:t>Push-data phase </a:t>
            </a:r>
            <a:r>
              <a:rPr lang="en-US" altLang="en-US" sz="2400" dirty="0"/>
              <a:t>– Open-Loop System</a:t>
            </a:r>
          </a:p>
          <a:p>
            <a:pPr lvl="1" eaLnBrk="1" hangingPunct="1"/>
            <a:r>
              <a:rPr lang="en-US" altLang="en-US" sz="2000" dirty="0"/>
              <a:t>Processor-sharing, RCP-like transmission</a:t>
            </a:r>
          </a:p>
          <a:p>
            <a:pPr lvl="1" eaLnBrk="1" hangingPunct="1"/>
            <a:r>
              <a:rPr lang="en-US" altLang="en-US" sz="2000" dirty="0"/>
              <a:t>Open loop system – senders send even more than what they have received requests for</a:t>
            </a:r>
          </a:p>
          <a:p>
            <a:pPr lvl="2" eaLnBrk="1" hangingPunct="1"/>
            <a:r>
              <a:rPr lang="en-US" altLang="en-US" sz="1800" dirty="0"/>
              <a:t>Push data as far and as quickly as possible</a:t>
            </a:r>
          </a:p>
          <a:p>
            <a:pPr eaLnBrk="1" hangingPunct="1"/>
            <a:endParaRPr lang="en-US" altLang="en-US" sz="1600" dirty="0"/>
          </a:p>
        </p:txBody>
      </p:sp>
      <p:pic>
        <p:nvPicPr>
          <p:cNvPr id="3" name="Picture 2"/>
          <p:cNvPicPr>
            <a:picLocks noChangeAspect="1"/>
          </p:cNvPicPr>
          <p:nvPr/>
        </p:nvPicPr>
        <p:blipFill>
          <a:blip r:embed="rId2"/>
          <a:stretch>
            <a:fillRect/>
          </a:stretch>
        </p:blipFill>
        <p:spPr>
          <a:xfrm>
            <a:off x="2771800" y="3501008"/>
            <a:ext cx="5465595" cy="2904009"/>
          </a:xfrm>
          <a:prstGeom prst="rect">
            <a:avLst/>
          </a:prstGeom>
        </p:spPr>
      </p:pic>
    </p:spTree>
    <p:extLst>
      <p:ext uri="{BB962C8B-B14F-4D97-AF65-F5344CB8AC3E}">
        <p14:creationId xmlns:p14="http://schemas.microsoft.com/office/powerpoint/2010/main" val="1589002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ea typeface="+mj-ea"/>
                <a:cs typeface="+mj-cs"/>
              </a:rPr>
              <a:t>3-Phase Operation</a:t>
            </a:r>
          </a:p>
        </p:txBody>
      </p:sp>
      <p:sp>
        <p:nvSpPr>
          <p:cNvPr id="14339" name="Content Placeholder 2"/>
          <p:cNvSpPr>
            <a:spLocks noGrp="1"/>
          </p:cNvSpPr>
          <p:nvPr>
            <p:ph idx="1"/>
          </p:nvPr>
        </p:nvSpPr>
        <p:spPr>
          <a:xfrm>
            <a:off x="330200" y="1700213"/>
            <a:ext cx="8489950" cy="4392612"/>
          </a:xfrm>
        </p:spPr>
        <p:txBody>
          <a:bodyPr/>
          <a:lstStyle/>
          <a:p>
            <a:pPr eaLnBrk="1" hangingPunct="1"/>
            <a:r>
              <a:rPr lang="en-US" altLang="en-US" sz="2400" b="1" dirty="0">
                <a:solidFill>
                  <a:schemeClr val="tx2"/>
                </a:solidFill>
              </a:rPr>
              <a:t>Cache &amp; Detour phase</a:t>
            </a:r>
          </a:p>
          <a:p>
            <a:pPr lvl="1" eaLnBrk="1" hangingPunct="1"/>
            <a:r>
              <a:rPr lang="en-US" altLang="en-US" sz="2000" dirty="0"/>
              <a:t>Every router monitors incoming </a:t>
            </a:r>
            <a:r>
              <a:rPr lang="en-US" altLang="en-US" sz="2000" i="1" dirty="0"/>
              <a:t>Requests</a:t>
            </a:r>
            <a:endParaRPr lang="en-US" altLang="en-US" sz="2000" dirty="0"/>
          </a:p>
          <a:p>
            <a:pPr lvl="1" eaLnBrk="1" hangingPunct="1"/>
            <a:r>
              <a:rPr lang="en-US" altLang="en-US" sz="2000" dirty="0"/>
              <a:t>When demand is expected to exceed supply, the local router tries to find alternative paths to detour</a:t>
            </a:r>
          </a:p>
          <a:p>
            <a:pPr lvl="1" eaLnBrk="1" hangingPunct="1"/>
            <a:r>
              <a:rPr lang="en-US" altLang="en-US" sz="2000" dirty="0"/>
              <a:t>In the meantime traffic in excess (if any) is cached locally</a:t>
            </a:r>
            <a:endParaRPr lang="en-US" altLang="en-US" dirty="0"/>
          </a:p>
        </p:txBody>
      </p:sp>
      <p:pic>
        <p:nvPicPr>
          <p:cNvPr id="4" name="Picture 3"/>
          <p:cNvPicPr>
            <a:picLocks noChangeAspect="1"/>
          </p:cNvPicPr>
          <p:nvPr/>
        </p:nvPicPr>
        <p:blipFill>
          <a:blip r:embed="rId2"/>
          <a:stretch>
            <a:fillRect/>
          </a:stretch>
        </p:blipFill>
        <p:spPr>
          <a:xfrm>
            <a:off x="2987824" y="3501008"/>
            <a:ext cx="5318204" cy="3054591"/>
          </a:xfrm>
          <a:prstGeom prst="rect">
            <a:avLst/>
          </a:prstGeom>
        </p:spPr>
      </p:pic>
    </p:spTree>
    <p:extLst>
      <p:ext uri="{BB962C8B-B14F-4D97-AF65-F5344CB8AC3E}">
        <p14:creationId xmlns:p14="http://schemas.microsoft.com/office/powerpoint/2010/main" val="2021766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ea typeface="+mj-ea"/>
                <a:cs typeface="+mj-cs"/>
              </a:rPr>
              <a:t>3-Phase Operation</a:t>
            </a:r>
          </a:p>
        </p:txBody>
      </p:sp>
      <p:sp>
        <p:nvSpPr>
          <p:cNvPr id="14339" name="Content Placeholder 2"/>
          <p:cNvSpPr>
            <a:spLocks noGrp="1"/>
          </p:cNvSpPr>
          <p:nvPr>
            <p:ph idx="1"/>
          </p:nvPr>
        </p:nvSpPr>
        <p:spPr>
          <a:xfrm>
            <a:off x="330200" y="1700213"/>
            <a:ext cx="8489950" cy="4392612"/>
          </a:xfrm>
        </p:spPr>
        <p:txBody>
          <a:bodyPr/>
          <a:lstStyle/>
          <a:p>
            <a:pPr eaLnBrk="1" hangingPunct="1"/>
            <a:r>
              <a:rPr lang="en-US" altLang="en-US" sz="2400" b="1" dirty="0">
                <a:solidFill>
                  <a:schemeClr val="tx2"/>
                </a:solidFill>
              </a:rPr>
              <a:t>Backpressure phase </a:t>
            </a:r>
            <a:r>
              <a:rPr lang="en-US" altLang="en-US" sz="2400" dirty="0"/>
              <a:t>– Closed-Loop System</a:t>
            </a:r>
          </a:p>
          <a:p>
            <a:pPr lvl="1" eaLnBrk="1" hangingPunct="1"/>
            <a:r>
              <a:rPr lang="en-US" altLang="en-US" sz="2000" dirty="0"/>
              <a:t>If alternative paths do not exist or are equally congested:</a:t>
            </a:r>
          </a:p>
          <a:p>
            <a:pPr lvl="2" eaLnBrk="1" hangingPunct="1"/>
            <a:r>
              <a:rPr lang="en-US" altLang="en-US" sz="1600" dirty="0"/>
              <a:t>Pace Requests</a:t>
            </a:r>
          </a:p>
          <a:p>
            <a:pPr lvl="2" eaLnBrk="1" hangingPunct="1"/>
            <a:r>
              <a:rPr lang="en-US" altLang="en-US" sz="1600" dirty="0"/>
              <a:t>Send notification upstream to slow down and enter closed-loop transmission</a:t>
            </a:r>
          </a:p>
        </p:txBody>
      </p:sp>
      <p:pic>
        <p:nvPicPr>
          <p:cNvPr id="3" name="Picture 2"/>
          <p:cNvPicPr>
            <a:picLocks noChangeAspect="1"/>
          </p:cNvPicPr>
          <p:nvPr/>
        </p:nvPicPr>
        <p:blipFill>
          <a:blip r:embed="rId2"/>
          <a:stretch>
            <a:fillRect/>
          </a:stretch>
        </p:blipFill>
        <p:spPr>
          <a:xfrm>
            <a:off x="2771800" y="3573016"/>
            <a:ext cx="5119005" cy="2781302"/>
          </a:xfrm>
          <a:prstGeom prst="rect">
            <a:avLst/>
          </a:prstGeom>
        </p:spPr>
      </p:pic>
    </p:spTree>
    <p:extLst>
      <p:ext uri="{BB962C8B-B14F-4D97-AF65-F5344CB8AC3E}">
        <p14:creationId xmlns:p14="http://schemas.microsoft.com/office/powerpoint/2010/main" val="4167176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Congestion control phase 1 (D4.1)</a:t>
            </a:r>
            <a:endParaRPr lang="en-US" dirty="0">
              <a:ea typeface="+mj-ea"/>
              <a:cs typeface="+mj-cs"/>
            </a:endParaRPr>
          </a:p>
        </p:txBody>
      </p:sp>
      <p:pic>
        <p:nvPicPr>
          <p:cNvPr id="6" name="Picture 5"/>
          <p:cNvPicPr>
            <a:picLocks noChangeAspect="1"/>
          </p:cNvPicPr>
          <p:nvPr/>
        </p:nvPicPr>
        <p:blipFill>
          <a:blip r:embed="rId2"/>
          <a:stretch>
            <a:fillRect/>
          </a:stretch>
        </p:blipFill>
        <p:spPr>
          <a:xfrm>
            <a:off x="1547664" y="3140968"/>
            <a:ext cx="6768752" cy="3540481"/>
          </a:xfrm>
          <a:prstGeom prst="rect">
            <a:avLst/>
          </a:prstGeom>
        </p:spPr>
      </p:pic>
      <p:sp>
        <p:nvSpPr>
          <p:cNvPr id="4" name="Content Placeholder 2"/>
          <p:cNvSpPr>
            <a:spLocks noGrp="1"/>
          </p:cNvSpPr>
          <p:nvPr>
            <p:ph idx="1"/>
          </p:nvPr>
        </p:nvSpPr>
        <p:spPr>
          <a:xfrm>
            <a:off x="330200" y="1700213"/>
            <a:ext cx="8489950" cy="4392612"/>
          </a:xfrm>
        </p:spPr>
        <p:txBody>
          <a:bodyPr/>
          <a:lstStyle/>
          <a:p>
            <a:pPr eaLnBrk="1" hangingPunct="1"/>
            <a:r>
              <a:rPr lang="en-US" altLang="en-US" sz="2400" b="1" dirty="0">
                <a:solidFill>
                  <a:schemeClr val="tx2"/>
                </a:solidFill>
              </a:rPr>
              <a:t>INRPP over IP networks</a:t>
            </a:r>
            <a:endParaRPr lang="en-US" altLang="en-US" sz="2400" dirty="0"/>
          </a:p>
          <a:p>
            <a:pPr lvl="1" eaLnBrk="1" hangingPunct="1"/>
            <a:r>
              <a:rPr lang="en-US" altLang="en-US" sz="1800" dirty="0"/>
              <a:t>We limit detour paths to 1-hop detours only</a:t>
            </a:r>
          </a:p>
          <a:p>
            <a:pPr lvl="1" eaLnBrk="1" hangingPunct="1"/>
            <a:r>
              <a:rPr lang="en-US" altLang="en-US" sz="1800" dirty="0"/>
              <a:t>We determine multiple states per </a:t>
            </a:r>
            <a:r>
              <a:rPr lang="en-US" altLang="en-US" sz="1800" dirty="0" err="1"/>
              <a:t>iface</a:t>
            </a:r>
            <a:r>
              <a:rPr lang="en-US" altLang="en-US" sz="1800" dirty="0"/>
              <a:t>: Push, Store &amp; Detour, Backpressure or Disable backpressure.</a:t>
            </a:r>
          </a:p>
          <a:p>
            <a:pPr lvl="1" eaLnBrk="1" hangingPunct="1"/>
            <a:r>
              <a:rPr lang="en-US" altLang="en-US" sz="1800" dirty="0"/>
              <a:t>We monitor </a:t>
            </a:r>
            <a:r>
              <a:rPr lang="en-US" altLang="en-US" sz="1800" dirty="0" err="1"/>
              <a:t>iface</a:t>
            </a:r>
            <a:r>
              <a:rPr lang="en-US" altLang="en-US" sz="1800" dirty="0"/>
              <a:t> buffers to detect congestion and cache occupancy to start backpressure.</a:t>
            </a:r>
          </a:p>
          <a:p>
            <a:pPr lvl="1" eaLnBrk="1" hangingPunct="1"/>
            <a:r>
              <a:rPr lang="en-US" altLang="en-US" sz="1800" dirty="0"/>
              <a:t>We index cache per flow (using 5-tuple)</a:t>
            </a:r>
          </a:p>
        </p:txBody>
      </p:sp>
    </p:spTree>
    <p:extLst>
      <p:ext uri="{BB962C8B-B14F-4D97-AF65-F5344CB8AC3E}">
        <p14:creationId xmlns:p14="http://schemas.microsoft.com/office/powerpoint/2010/main" val="100981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Congestion control phase 1 (D4.1)</a:t>
            </a:r>
            <a:endParaRPr lang="en-US" dirty="0">
              <a:ea typeface="+mj-ea"/>
              <a:cs typeface="+mj-cs"/>
            </a:endParaRPr>
          </a:p>
        </p:txBody>
      </p:sp>
      <p:sp>
        <p:nvSpPr>
          <p:cNvPr id="4" name="Content Placeholder 2"/>
          <p:cNvSpPr>
            <a:spLocks noGrp="1"/>
          </p:cNvSpPr>
          <p:nvPr>
            <p:ph idx="1"/>
          </p:nvPr>
        </p:nvSpPr>
        <p:spPr>
          <a:xfrm>
            <a:off x="330200" y="1700213"/>
            <a:ext cx="8489950" cy="4392612"/>
          </a:xfrm>
        </p:spPr>
        <p:txBody>
          <a:bodyPr/>
          <a:lstStyle/>
          <a:p>
            <a:pPr eaLnBrk="1" hangingPunct="1"/>
            <a:r>
              <a:rPr lang="en-US" altLang="en-US" sz="2400" b="1" dirty="0">
                <a:solidFill>
                  <a:schemeClr val="tx2"/>
                </a:solidFill>
              </a:rPr>
              <a:t>INRPP over IP networks</a:t>
            </a:r>
            <a:endParaRPr lang="en-US" altLang="en-US" sz="2400" dirty="0"/>
          </a:p>
          <a:p>
            <a:pPr lvl="1" eaLnBrk="1" hangingPunct="1"/>
            <a:r>
              <a:rPr lang="en-US" altLang="en-US" sz="2000" dirty="0"/>
              <a:t>When cache is full INRPP notifies upstream router through </a:t>
            </a:r>
            <a:r>
              <a:rPr lang="en-US" altLang="en-US" sz="2000" dirty="0" err="1"/>
              <a:t>Acks</a:t>
            </a:r>
            <a:r>
              <a:rPr lang="en-US" altLang="en-US" sz="2000" dirty="0"/>
              <a:t> and starts Closed-Loop (CL) with previous node.</a:t>
            </a:r>
          </a:p>
          <a:p>
            <a:pPr lvl="1" eaLnBrk="1" hangingPunct="1"/>
            <a:r>
              <a:rPr lang="en-US" altLang="en-US" sz="2000" dirty="0"/>
              <a:t>Sender slows-down rate to ACK pace.</a:t>
            </a:r>
          </a:p>
          <a:p>
            <a:pPr lvl="1"/>
            <a:r>
              <a:rPr lang="en-US" altLang="en-US" sz="2000" dirty="0"/>
              <a:t>The CL state is transmitted upstream until it reaches the TCP sender, that slows-down to ACK pace as well when all caches are full.</a:t>
            </a:r>
          </a:p>
          <a:p>
            <a:pPr lvl="1" eaLnBrk="1" hangingPunct="1"/>
            <a:endParaRPr lang="en-US" altLang="en-US" sz="2000" dirty="0"/>
          </a:p>
          <a:p>
            <a:pPr lvl="1" eaLnBrk="1" hangingPunct="1"/>
            <a:endParaRPr lang="en-US" altLang="en-US" sz="1600" dirty="0"/>
          </a:p>
        </p:txBody>
      </p:sp>
      <p:pic>
        <p:nvPicPr>
          <p:cNvPr id="3" name="Picture 2"/>
          <p:cNvPicPr>
            <a:picLocks noChangeAspect="1"/>
          </p:cNvPicPr>
          <p:nvPr/>
        </p:nvPicPr>
        <p:blipFill>
          <a:blip r:embed="rId2"/>
          <a:stretch>
            <a:fillRect/>
          </a:stretch>
        </p:blipFill>
        <p:spPr>
          <a:xfrm>
            <a:off x="1475656" y="4149080"/>
            <a:ext cx="6303474" cy="2538129"/>
          </a:xfrm>
          <a:prstGeom prst="rect">
            <a:avLst/>
          </a:prstGeom>
        </p:spPr>
      </p:pic>
    </p:spTree>
    <p:extLst>
      <p:ext uri="{BB962C8B-B14F-4D97-AF65-F5344CB8AC3E}">
        <p14:creationId xmlns:p14="http://schemas.microsoft.com/office/powerpoint/2010/main" val="680551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Some initial results</a:t>
            </a:r>
            <a:endParaRPr lang="en-US" dirty="0">
              <a:ea typeface="+mj-ea"/>
              <a:cs typeface="+mj-cs"/>
            </a:endParaRPr>
          </a:p>
        </p:txBody>
      </p:sp>
      <p:pic>
        <p:nvPicPr>
          <p:cNvPr id="3" name="Picture 2"/>
          <p:cNvPicPr>
            <a:picLocks noChangeAspect="1"/>
          </p:cNvPicPr>
          <p:nvPr/>
        </p:nvPicPr>
        <p:blipFill>
          <a:blip r:embed="rId2"/>
          <a:stretch>
            <a:fillRect/>
          </a:stretch>
        </p:blipFill>
        <p:spPr>
          <a:xfrm>
            <a:off x="223785" y="2206271"/>
            <a:ext cx="4967020" cy="2088406"/>
          </a:xfrm>
          <a:prstGeom prst="rect">
            <a:avLst/>
          </a:prstGeom>
        </p:spPr>
      </p:pic>
      <p:sp>
        <p:nvSpPr>
          <p:cNvPr id="6" name="Content Placeholder 2"/>
          <p:cNvSpPr>
            <a:spLocks noGrp="1"/>
          </p:cNvSpPr>
          <p:nvPr>
            <p:ph idx="1"/>
          </p:nvPr>
        </p:nvSpPr>
        <p:spPr>
          <a:xfrm>
            <a:off x="254695" y="5048845"/>
            <a:ext cx="4320480" cy="216619"/>
          </a:xfrm>
        </p:spPr>
        <p:txBody>
          <a:bodyPr/>
          <a:lstStyle/>
          <a:p>
            <a:pPr marL="457200" lvl="1" indent="0" eaLnBrk="1" hangingPunct="1">
              <a:buNone/>
            </a:pPr>
            <a:r>
              <a:rPr lang="en-US" altLang="en-US" sz="1600" dirty="0"/>
              <a:t>Simple </a:t>
            </a:r>
            <a:r>
              <a:rPr lang="en-US" altLang="en-US" sz="1600" dirty="0" err="1"/>
              <a:t>multihomed</a:t>
            </a:r>
            <a:r>
              <a:rPr lang="en-US" altLang="en-US" sz="1600" dirty="0"/>
              <a:t> topology scenario</a:t>
            </a:r>
          </a:p>
        </p:txBody>
      </p:sp>
      <p:sp>
        <p:nvSpPr>
          <p:cNvPr id="4" name="Rectangle 3"/>
          <p:cNvSpPr/>
          <p:nvPr/>
        </p:nvSpPr>
        <p:spPr>
          <a:xfrm flipV="1">
            <a:off x="2123728" y="2636912"/>
            <a:ext cx="792088" cy="216024"/>
          </a:xfrm>
          <a:prstGeom prst="rect">
            <a:avLst/>
          </a:prstGeom>
          <a:solidFill>
            <a:schemeClr val="bg1"/>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3"/>
          <a:stretch>
            <a:fillRect/>
          </a:stretch>
        </p:blipFill>
        <p:spPr>
          <a:xfrm>
            <a:off x="5064819" y="993705"/>
            <a:ext cx="3381633" cy="2939351"/>
          </a:xfrm>
          <a:prstGeom prst="rect">
            <a:avLst/>
          </a:prstGeom>
        </p:spPr>
      </p:pic>
      <p:pic>
        <p:nvPicPr>
          <p:cNvPr id="8" name="Picture 7"/>
          <p:cNvPicPr>
            <a:picLocks noChangeAspect="1"/>
          </p:cNvPicPr>
          <p:nvPr/>
        </p:nvPicPr>
        <p:blipFill>
          <a:blip r:embed="rId4"/>
          <a:stretch>
            <a:fillRect/>
          </a:stretch>
        </p:blipFill>
        <p:spPr>
          <a:xfrm>
            <a:off x="5126896" y="3933056"/>
            <a:ext cx="3416009" cy="2812318"/>
          </a:xfrm>
          <a:prstGeom prst="rect">
            <a:avLst/>
          </a:prstGeom>
        </p:spPr>
      </p:pic>
    </p:spTree>
    <p:extLst>
      <p:ext uri="{BB962C8B-B14F-4D97-AF65-F5344CB8AC3E}">
        <p14:creationId xmlns:p14="http://schemas.microsoft.com/office/powerpoint/2010/main" val="2256689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Some initial results</a:t>
            </a:r>
            <a:endParaRPr lang="en-US" dirty="0">
              <a:ea typeface="+mj-ea"/>
              <a:cs typeface="+mj-cs"/>
            </a:endParaRPr>
          </a:p>
        </p:txBody>
      </p:sp>
      <p:sp>
        <p:nvSpPr>
          <p:cNvPr id="6" name="Content Placeholder 2"/>
          <p:cNvSpPr>
            <a:spLocks noGrp="1"/>
          </p:cNvSpPr>
          <p:nvPr>
            <p:ph idx="1"/>
          </p:nvPr>
        </p:nvSpPr>
        <p:spPr>
          <a:xfrm>
            <a:off x="254695" y="5017220"/>
            <a:ext cx="4320480" cy="216619"/>
          </a:xfrm>
        </p:spPr>
        <p:txBody>
          <a:bodyPr/>
          <a:lstStyle/>
          <a:p>
            <a:pPr marL="457200" lvl="1" indent="0" eaLnBrk="1" hangingPunct="1">
              <a:buNone/>
            </a:pPr>
            <a:r>
              <a:rPr lang="en-US" altLang="en-US" sz="1600" dirty="0"/>
              <a:t>Multi-domain topology scenario</a:t>
            </a:r>
          </a:p>
        </p:txBody>
      </p:sp>
      <p:pic>
        <p:nvPicPr>
          <p:cNvPr id="4" name="Picture 3"/>
          <p:cNvPicPr>
            <a:picLocks noChangeAspect="1"/>
          </p:cNvPicPr>
          <p:nvPr/>
        </p:nvPicPr>
        <p:blipFill>
          <a:blip r:embed="rId2"/>
          <a:stretch>
            <a:fillRect/>
          </a:stretch>
        </p:blipFill>
        <p:spPr>
          <a:xfrm>
            <a:off x="395536" y="2496940"/>
            <a:ext cx="3771423" cy="2243134"/>
          </a:xfrm>
          <a:prstGeom prst="rect">
            <a:avLst/>
          </a:prstGeom>
        </p:spPr>
      </p:pic>
      <p:pic>
        <p:nvPicPr>
          <p:cNvPr id="5" name="Picture 4"/>
          <p:cNvPicPr>
            <a:picLocks noChangeAspect="1"/>
          </p:cNvPicPr>
          <p:nvPr/>
        </p:nvPicPr>
        <p:blipFill>
          <a:blip r:embed="rId3"/>
          <a:stretch>
            <a:fillRect/>
          </a:stretch>
        </p:blipFill>
        <p:spPr>
          <a:xfrm>
            <a:off x="4499992" y="2280916"/>
            <a:ext cx="4179186" cy="3164308"/>
          </a:xfrm>
          <a:prstGeom prst="rect">
            <a:avLst/>
          </a:prstGeom>
        </p:spPr>
      </p:pic>
    </p:spTree>
    <p:extLst>
      <p:ext uri="{BB962C8B-B14F-4D97-AF65-F5344CB8AC3E}">
        <p14:creationId xmlns:p14="http://schemas.microsoft.com/office/powerpoint/2010/main" val="2400397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Congestion control next phase (D4.2)</a:t>
            </a:r>
            <a:endParaRPr lang="en-US" dirty="0">
              <a:ea typeface="+mj-ea"/>
              <a:cs typeface="+mj-cs"/>
            </a:endParaRPr>
          </a:p>
        </p:txBody>
      </p:sp>
      <p:sp>
        <p:nvSpPr>
          <p:cNvPr id="4" name="Content Placeholder 2"/>
          <p:cNvSpPr>
            <a:spLocks noGrp="1"/>
          </p:cNvSpPr>
          <p:nvPr>
            <p:ph idx="1"/>
          </p:nvPr>
        </p:nvSpPr>
        <p:spPr>
          <a:xfrm>
            <a:off x="330200" y="1700213"/>
            <a:ext cx="8489950" cy="4392612"/>
          </a:xfrm>
        </p:spPr>
        <p:txBody>
          <a:bodyPr/>
          <a:lstStyle/>
          <a:p>
            <a:pPr eaLnBrk="1" hangingPunct="1"/>
            <a:r>
              <a:rPr lang="en-US" altLang="en-US" sz="2400" b="1" dirty="0">
                <a:solidFill>
                  <a:schemeClr val="tx2"/>
                </a:solidFill>
              </a:rPr>
              <a:t>INRPP over ICN/NDN networks</a:t>
            </a:r>
            <a:endParaRPr lang="en-US" altLang="en-US" sz="1600" dirty="0"/>
          </a:p>
          <a:p>
            <a:pPr lvl="1"/>
            <a:r>
              <a:rPr lang="en-GB" sz="2000" dirty="0"/>
              <a:t>INRPP takes advantage of the built-in abstractions(transparencies) provided by the NDN.</a:t>
            </a:r>
          </a:p>
          <a:p>
            <a:pPr lvl="1"/>
            <a:r>
              <a:rPr lang="en-GB" sz="2000" dirty="0"/>
              <a:t>INRPP NDN design principles:</a:t>
            </a:r>
          </a:p>
          <a:p>
            <a:pPr lvl="2"/>
            <a:r>
              <a:rPr lang="en-GB" sz="1600" dirty="0"/>
              <a:t>We assume Interest packets and Data or Content chunks generated by receivers and senders, respectively. </a:t>
            </a:r>
          </a:p>
          <a:p>
            <a:pPr lvl="2"/>
            <a:r>
              <a:rPr lang="en-GB" sz="1600" dirty="0"/>
              <a:t>Data receivers will request data at the application rate, and for bulk data transfers an initial processor sharing rate will have to be set. </a:t>
            </a:r>
          </a:p>
          <a:p>
            <a:pPr lvl="2"/>
            <a:r>
              <a:rPr lang="en-GB" sz="1600" dirty="0"/>
              <a:t>After receiving the first few chunks of data, the receiver will continuously adjust its requesting rate to the incoming data rate.</a:t>
            </a:r>
          </a:p>
          <a:p>
            <a:pPr lvl="2"/>
            <a:r>
              <a:rPr lang="en-GB" sz="1600" dirty="0"/>
              <a:t>Applications will</a:t>
            </a:r>
            <a:r>
              <a:rPr lang="en-US" altLang="en-US" sz="1600" dirty="0"/>
              <a:t> slow down and enter closed-loop transmission.</a:t>
            </a:r>
          </a:p>
          <a:p>
            <a:pPr lvl="2"/>
            <a:r>
              <a:rPr lang="en-US" altLang="en-US" sz="1600" dirty="0"/>
              <a:t>Routers can detect congestion based incoming interests per interface.</a:t>
            </a:r>
          </a:p>
        </p:txBody>
      </p:sp>
    </p:spTree>
    <p:extLst>
      <p:ext uri="{BB962C8B-B14F-4D97-AF65-F5344CB8AC3E}">
        <p14:creationId xmlns:p14="http://schemas.microsoft.com/office/powerpoint/2010/main" val="2869170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Congestion control next phase (D4.2)</a:t>
            </a:r>
            <a:endParaRPr lang="en-US" dirty="0">
              <a:ea typeface="+mj-ea"/>
              <a:cs typeface="+mj-cs"/>
            </a:endParaRPr>
          </a:p>
        </p:txBody>
      </p:sp>
      <p:sp>
        <p:nvSpPr>
          <p:cNvPr id="4" name="Content Placeholder 2"/>
          <p:cNvSpPr>
            <a:spLocks noGrp="1"/>
          </p:cNvSpPr>
          <p:nvPr>
            <p:ph idx="1"/>
          </p:nvPr>
        </p:nvSpPr>
        <p:spPr>
          <a:xfrm>
            <a:off x="330200" y="1700213"/>
            <a:ext cx="8489950" cy="4392612"/>
          </a:xfrm>
        </p:spPr>
        <p:txBody>
          <a:bodyPr/>
          <a:lstStyle/>
          <a:p>
            <a:pPr eaLnBrk="1" hangingPunct="1"/>
            <a:r>
              <a:rPr lang="en-US" altLang="en-US" sz="2400" b="1" dirty="0">
                <a:solidFill>
                  <a:schemeClr val="tx2"/>
                </a:solidFill>
              </a:rPr>
              <a:t>INRPP over ICN/NDN networks</a:t>
            </a:r>
            <a:endParaRPr lang="en-US" altLang="en-US" sz="1600" dirty="0"/>
          </a:p>
          <a:p>
            <a:pPr lvl="1"/>
            <a:r>
              <a:rPr lang="en-GB" sz="2000" dirty="0"/>
              <a:t>Known issues:</a:t>
            </a:r>
          </a:p>
          <a:p>
            <a:pPr lvl="2"/>
            <a:r>
              <a:rPr lang="en-GB" sz="1800" dirty="0"/>
              <a:t>Push services: Push services may not maintain 1-to-1 flow balance of interests and data chunks, which </a:t>
            </a:r>
            <a:r>
              <a:rPr lang="en-GB" sz="1800" dirty="0" err="1"/>
              <a:t>difficults</a:t>
            </a:r>
            <a:r>
              <a:rPr lang="en-GB" sz="1800" dirty="0"/>
              <a:t> rate control based on interests regulation.</a:t>
            </a:r>
          </a:p>
          <a:p>
            <a:pPr lvl="2"/>
            <a:r>
              <a:rPr lang="en-GB" sz="1800" dirty="0"/>
              <a:t>Wireless links: We cannot consider the capacity of a link as known and constant and disconnections or packet loss can be an issue.</a:t>
            </a:r>
          </a:p>
          <a:p>
            <a:pPr lvl="2"/>
            <a:r>
              <a:rPr lang="en-GB" sz="1800" dirty="0"/>
              <a:t>DTN opportunistic links: DTN tunnelling hinders the implementation of the INRPP</a:t>
            </a:r>
          </a:p>
          <a:p>
            <a:pPr lvl="2"/>
            <a:r>
              <a:rPr lang="en-GB" sz="1800" dirty="0"/>
              <a:t>Out-of-order delivery: out-of-order delivery is an important issue that we will need to be dealt with, in case of detouring path with different characteristics</a:t>
            </a:r>
          </a:p>
          <a:p>
            <a:pPr lvl="2"/>
            <a:r>
              <a:rPr lang="en-GB" sz="1800" dirty="0"/>
              <a:t>Pull multicast: On path caching allows router’s cache directly response without adding more traffic. We can take benefit from this issue, but we will need to better explore possible issues in terms of congestion control and fairness.</a:t>
            </a:r>
          </a:p>
          <a:p>
            <a:pPr lvl="2"/>
            <a:endParaRPr lang="en-GB" sz="1600" dirty="0"/>
          </a:p>
        </p:txBody>
      </p:sp>
    </p:spTree>
    <p:extLst>
      <p:ext uri="{BB962C8B-B14F-4D97-AF65-F5344CB8AC3E}">
        <p14:creationId xmlns:p14="http://schemas.microsoft.com/office/powerpoint/2010/main" val="1850859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722313" y="2492896"/>
            <a:ext cx="7772400" cy="1500187"/>
          </a:xfrm>
        </p:spPr>
        <p:txBody>
          <a:bodyPr/>
          <a:lstStyle/>
          <a:p>
            <a:r>
              <a:rPr lang="en-US" sz="3600" dirty="0"/>
              <a:t>Thank you. </a:t>
            </a:r>
          </a:p>
          <a:p>
            <a:r>
              <a:rPr lang="en-US" sz="3600" dirty="0"/>
              <a:t>Questions?</a:t>
            </a:r>
          </a:p>
        </p:txBody>
      </p:sp>
      <p:sp>
        <p:nvSpPr>
          <p:cNvPr id="3" name="Slide Number Placeholder 2"/>
          <p:cNvSpPr>
            <a:spLocks noGrp="1"/>
          </p:cNvSpPr>
          <p:nvPr>
            <p:ph type="sldNum" sz="quarter" idx="10"/>
          </p:nvPr>
        </p:nvSpPr>
        <p:spPr/>
        <p:txBody>
          <a:bodyPr/>
          <a:lstStyle/>
          <a:p>
            <a:fld id="{69B8AEF4-71BE-C44A-82ED-20B06C3DE788}" type="slidenum">
              <a:rPr lang="en-US" smtClean="0"/>
              <a:pPr/>
              <a:t>16</a:t>
            </a:fld>
            <a:endParaRPr lang="en-US"/>
          </a:p>
        </p:txBody>
      </p:sp>
    </p:spTree>
    <p:extLst>
      <p:ext uri="{BB962C8B-B14F-4D97-AF65-F5344CB8AC3E}">
        <p14:creationId xmlns:p14="http://schemas.microsoft.com/office/powerpoint/2010/main" val="4078275278"/>
      </p:ext>
    </p:extLst>
  </p:cSld>
  <p:clrMapOvr>
    <a:masterClrMapping/>
  </p:clrMapOvr>
</p:sld>
</file>

<file path=ppt/theme/theme1.xml><?xml version="1.0" encoding="utf-8"?>
<a:theme xmlns:a="http://schemas.openxmlformats.org/drawingml/2006/main" name="Custom Design">
  <a:themeElements>
    <a:clrScheme name="Custom Design 15">
      <a:dk1>
        <a:srgbClr val="000000"/>
      </a:dk1>
      <a:lt1>
        <a:srgbClr val="FFFFFF"/>
      </a:lt1>
      <a:dk2>
        <a:srgbClr val="000000"/>
      </a:dk2>
      <a:lt2>
        <a:srgbClr val="808080"/>
      </a:lt2>
      <a:accent1>
        <a:srgbClr val="7FA1AC"/>
      </a:accent1>
      <a:accent2>
        <a:srgbClr val="459CBD"/>
      </a:accent2>
      <a:accent3>
        <a:srgbClr val="FFFFFF"/>
      </a:accent3>
      <a:accent4>
        <a:srgbClr val="000000"/>
      </a:accent4>
      <a:accent5>
        <a:srgbClr val="C0CDD2"/>
      </a:accent5>
      <a:accent6>
        <a:srgbClr val="3E8DAB"/>
      </a:accent6>
      <a:hlink>
        <a:srgbClr val="A8C0D1"/>
      </a:hlink>
      <a:folHlink>
        <a:srgbClr val="C88BA9"/>
      </a:folHlink>
    </a:clrScheme>
    <a:fontScheme name="Custom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Custom Design 14">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Custom Design 15">
        <a:dk1>
          <a:srgbClr val="000000"/>
        </a:dk1>
        <a:lt1>
          <a:srgbClr val="FFFFFF"/>
        </a:lt1>
        <a:dk2>
          <a:srgbClr val="000000"/>
        </a:dk2>
        <a:lt2>
          <a:srgbClr val="808080"/>
        </a:lt2>
        <a:accent1>
          <a:srgbClr val="7FA1AC"/>
        </a:accent1>
        <a:accent2>
          <a:srgbClr val="459CBD"/>
        </a:accent2>
        <a:accent3>
          <a:srgbClr val="FFFFFF"/>
        </a:accent3>
        <a:accent4>
          <a:srgbClr val="000000"/>
        </a:accent4>
        <a:accent5>
          <a:srgbClr val="C0CDD2"/>
        </a:accent5>
        <a:accent6>
          <a:srgbClr val="3E8DAB"/>
        </a:accent6>
        <a:hlink>
          <a:srgbClr val="A8C0D1"/>
        </a:hlink>
        <a:folHlink>
          <a:srgbClr val="C88BA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12224</TotalTime>
  <Words>659</Words>
  <Application>Microsoft Office PowerPoint</Application>
  <PresentationFormat>On-screen Show (4:3)</PresentationFormat>
  <Paragraphs>75</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MS PGothic</vt:lpstr>
      <vt:lpstr>MS PGothic</vt:lpstr>
      <vt:lpstr>Arial</vt:lpstr>
      <vt:lpstr>Calibri</vt:lpstr>
      <vt:lpstr>Custom Design</vt:lpstr>
      <vt:lpstr>Congestion Control Framework based on  In-Network Resource Pooling</vt:lpstr>
      <vt:lpstr>The Resource Pooling Principle</vt:lpstr>
      <vt:lpstr>Current State of Affairs The Long Long Discussion on TCP</vt:lpstr>
      <vt:lpstr>Caches and resource pooling</vt:lpstr>
      <vt:lpstr>Resource pooling</vt:lpstr>
      <vt:lpstr>Data on detour availability</vt:lpstr>
      <vt:lpstr>3-Phase Operation</vt:lpstr>
      <vt:lpstr>3-Phase Operation</vt:lpstr>
      <vt:lpstr>3-Phase Operation</vt:lpstr>
      <vt:lpstr>Congestion control phase 1 (D4.1)</vt:lpstr>
      <vt:lpstr>Congestion control phase 1 (D4.1)</vt:lpstr>
      <vt:lpstr>Some initial results</vt:lpstr>
      <vt:lpstr>Some initial results</vt:lpstr>
      <vt:lpstr>Congestion control next phase (D4.2)</vt:lpstr>
      <vt:lpstr>Congestion control next phase (D4.2)</vt:lpstr>
      <vt:lpstr>PowerPoint Presentation</vt:lpstr>
    </vt:vector>
  </TitlesOfParts>
  <Company>UCL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Simon Brown</dc:creator>
  <cp:lastModifiedBy>Sergi Reñé</cp:lastModifiedBy>
  <cp:revision>1214</cp:revision>
  <dcterms:created xsi:type="dcterms:W3CDTF">2005-07-13T12:26:50Z</dcterms:created>
  <dcterms:modified xsi:type="dcterms:W3CDTF">2016-10-13T10:55:05Z</dcterms:modified>
</cp:coreProperties>
</file>