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838787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1pPr>
    <a:lvl2pPr marL="0" marR="0" indent="228600" algn="l" defTabSz="5842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838787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2pPr>
    <a:lvl3pPr marL="0" marR="0" indent="457200" algn="l" defTabSz="5842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838787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3pPr>
    <a:lvl4pPr marL="0" marR="0" indent="685800" algn="l" defTabSz="5842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838787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4pPr>
    <a:lvl5pPr marL="0" marR="0" indent="914400" algn="l" defTabSz="5842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838787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5pPr>
    <a:lvl6pPr marL="0" marR="0" indent="1143000" algn="l" defTabSz="5842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838787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6pPr>
    <a:lvl7pPr marL="0" marR="0" indent="1371600" algn="l" defTabSz="5842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838787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7pPr>
    <a:lvl8pPr marL="0" marR="0" indent="1600200" algn="l" defTabSz="5842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838787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8pPr>
    <a:lvl9pPr marL="0" marR="0" indent="1828800" algn="l" defTabSz="5842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838787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 Medium"/>
          <a:ea typeface="Avenir Next Medium"/>
          <a:cs typeface="Avenir Next Medium"/>
        </a:font>
        <a:schemeClr val="accent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F6568"/>
              </a:solidFill>
              <a:prstDash val="solid"/>
              <a:miter lim="400000"/>
            </a:ln>
          </a:top>
          <a:bottom>
            <a:ln w="254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1">
              <a:hueOff val="178262"/>
              <a:satOff val="-8651"/>
              <a:lumOff val="-7254"/>
              <a:alpha val="29000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F6568"/>
              </a:solidFill>
              <a:prstDash val="solid"/>
              <a:miter lim="400000"/>
            </a:ln>
          </a:top>
          <a:bottom>
            <a:ln w="254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0" cap="flat">
              <a:solidFill>
                <a:srgbClr val="5F6568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635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83878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6">
              <a:alpha val="25000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01D73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81873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8187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83878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F6568"/>
              </a:solidFill>
              <a:prstDash val="solid"/>
              <a:miter lim="400000"/>
            </a:ln>
          </a:top>
          <a:bottom>
            <a:ln w="254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CDEE0">
              <a:alpha val="18000"/>
            </a:srgb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F6568"/>
              </a:solidFill>
              <a:prstDash val="solid"/>
              <a:miter lim="400000"/>
            </a:ln>
          </a:top>
          <a:bottom>
            <a:ln w="254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38787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-239254"/>
              <a:lumOff val="-1399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83878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F6568"/>
              </a:solidFill>
              <a:prstDash val="solid"/>
              <a:miter lim="400000"/>
            </a:ln>
          </a:top>
          <a:bottom>
            <a:ln w="254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EB9B">
              <a:alpha val="26000"/>
            </a:srgb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F6568"/>
              </a:solidFill>
              <a:prstDash val="solid"/>
              <a:miter lim="400000"/>
            </a:ln>
          </a:top>
          <a:bottom>
            <a:ln w="254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88900" cap="flat">
              <a:solidFill>
                <a:srgbClr val="5F6568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4EB9B">
                  <a:alpha val="26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635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D4EB9B">
                  <a:alpha val="26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47882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22222"/>
              </a:solidFill>
              <a:prstDash val="solid"/>
              <a:miter lim="400000"/>
            </a:ln>
          </a:top>
          <a:bottom>
            <a:ln w="25400" cap="flat">
              <a:solidFill>
                <a:srgbClr val="222222"/>
              </a:solidFill>
              <a:prstDash val="solid"/>
              <a:miter lim="400000"/>
            </a:ln>
          </a:bottom>
          <a:insideH>
            <a:ln w="25400" cap="flat">
              <a:solidFill>
                <a:srgbClr val="22222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38787">
              <a:alpha val="75000"/>
            </a:srgbClr>
          </a:solidFill>
        </a:fill>
      </a:tcStyle>
    </a:wholeTbl>
    <a:band2H>
      <a:tcTxStyle b="def" i="def"/>
      <a:tcStyle>
        <a:tcBdr/>
        <a:fill>
          <a:solidFill>
            <a:srgbClr val="686A6A">
              <a:alpha val="85000"/>
            </a:srgb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222222"/>
      </a:tcTxStyle>
      <a:tcStyle>
        <a:tcBdr>
          <a:left>
            <a:ln w="12700" cap="flat">
              <a:noFill/>
              <a:miter lim="400000"/>
            </a:ln>
          </a:left>
          <a:right>
            <a:ln w="63500" cap="flat">
              <a:solidFill>
                <a:srgbClr val="222222"/>
              </a:solidFill>
              <a:prstDash val="solid"/>
              <a:miter lim="400000"/>
            </a:ln>
          </a:right>
          <a:top>
            <a:ln w="25400" cap="flat">
              <a:solidFill>
                <a:srgbClr val="222222"/>
              </a:solidFill>
              <a:prstDash val="solid"/>
              <a:miter lim="400000"/>
            </a:ln>
          </a:top>
          <a:bottom>
            <a:ln w="25400" cap="flat">
              <a:solidFill>
                <a:srgbClr val="222222"/>
              </a:solidFill>
              <a:prstDash val="solid"/>
              <a:miter lim="400000"/>
            </a:ln>
          </a:bottom>
          <a:insideH>
            <a:ln w="25400" cap="flat">
              <a:solidFill>
                <a:srgbClr val="22222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86A6A">
              <a:alpha val="85000"/>
            </a:srgbClr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3D3D3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0" cap="flat">
              <a:solidFill>
                <a:srgbClr val="22222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22222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38787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3D3D3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63500" cap="flat">
              <a:solidFill>
                <a:srgbClr val="222222"/>
              </a:solidFill>
              <a:prstDash val="solid"/>
              <a:miter lim="400000"/>
            </a:ln>
          </a:bottom>
          <a:insideH>
            <a:ln w="25400" cap="flat">
              <a:solidFill>
                <a:srgbClr val="22222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38787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838787"/>
      </a:tcTxStyle>
      <a:tcStyle>
        <a:tcBdr>
          <a:left>
            <a:ln w="25400" cap="flat">
              <a:solidFill>
                <a:srgbClr val="5F6568"/>
              </a:solidFill>
              <a:prstDash val="solid"/>
              <a:miter lim="400000"/>
            </a:ln>
          </a:left>
          <a:right>
            <a:ln w="25400" cap="flat">
              <a:solidFill>
                <a:srgbClr val="5F6568"/>
              </a:solidFill>
              <a:prstDash val="solid"/>
              <a:miter lim="400000"/>
            </a:ln>
          </a:right>
          <a:top>
            <a:ln w="25400" cap="flat">
              <a:solidFill>
                <a:srgbClr val="5F6568"/>
              </a:solidFill>
              <a:prstDash val="solid"/>
              <a:miter lim="400000"/>
            </a:ln>
          </a:top>
          <a:bottom>
            <a:ln w="254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25400" cap="flat">
              <a:solidFill>
                <a:srgbClr val="5F656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CDEE0">
              <a:alpha val="18000"/>
            </a:srgb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63500" cap="flat">
              <a:solidFill>
                <a:srgbClr val="5F6568"/>
              </a:solidFill>
              <a:prstDash val="solid"/>
              <a:miter lim="400000"/>
            </a:ln>
          </a:right>
          <a:top>
            <a:ln w="25400" cap="flat">
              <a:solidFill>
                <a:srgbClr val="5F6568"/>
              </a:solidFill>
              <a:prstDash val="solid"/>
              <a:miter lim="400000"/>
            </a:ln>
          </a:top>
          <a:bottom>
            <a:ln w="254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25400" cap="flat">
              <a:solidFill>
                <a:srgbClr val="5F656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0" cap="flat">
              <a:solidFill>
                <a:srgbClr val="5F6568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25400" cap="flat">
              <a:solidFill>
                <a:srgbClr val="5F6568"/>
              </a:solidFill>
              <a:prstDash val="solid"/>
              <a:miter lim="400000"/>
            </a:ln>
          </a:left>
          <a:right>
            <a:ln w="25400" cap="flat">
              <a:solidFill>
                <a:srgbClr val="5F656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63500" cap="flat">
              <a:solidFill>
                <a:srgbClr val="5F6568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25400" cap="flat">
              <a:solidFill>
                <a:srgbClr val="5F656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838787"/>
      </a:tcTxStyle>
      <a:tcStyle>
        <a:tcBdr>
          <a:left>
            <a:ln w="25400" cap="flat">
              <a:solidFill>
                <a:srgbClr val="5F6568"/>
              </a:solidFill>
              <a:prstDash val="solid"/>
              <a:miter lim="400000"/>
            </a:ln>
          </a:left>
          <a:right>
            <a:ln w="25400" cap="flat">
              <a:solidFill>
                <a:srgbClr val="5F6568"/>
              </a:solidFill>
              <a:prstDash val="solid"/>
              <a:miter lim="400000"/>
            </a:ln>
          </a:right>
          <a:top>
            <a:ln w="12700" cap="flat">
              <a:solidFill>
                <a:srgbClr val="838787"/>
              </a:solidFill>
              <a:prstDash val="solid"/>
              <a:miter lim="400000"/>
            </a:ln>
          </a:top>
          <a:bottom>
            <a:ln w="12700" cap="flat">
              <a:solidFill>
                <a:srgbClr val="838787"/>
              </a:solidFill>
              <a:prstDash val="solid"/>
              <a:miter lim="400000"/>
            </a:ln>
          </a:bottom>
          <a:insideH>
            <a:ln w="12700" cap="flat">
              <a:solidFill>
                <a:srgbClr val="838787"/>
              </a:solidFill>
              <a:prstDash val="solid"/>
              <a:miter lim="400000"/>
            </a:ln>
          </a:insideH>
          <a:insideV>
            <a:ln w="25400" cap="flat">
              <a:solidFill>
                <a:srgbClr val="5F656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CDEE0">
              <a:alpha val="18000"/>
            </a:srgb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838787"/>
              </a:solidFill>
              <a:prstDash val="solid"/>
              <a:miter lim="400000"/>
            </a:ln>
          </a:right>
          <a:top>
            <a:ln w="12700" cap="flat">
              <a:solidFill>
                <a:srgbClr val="838787"/>
              </a:solidFill>
              <a:prstDash val="solid"/>
              <a:miter lim="400000"/>
            </a:ln>
          </a:top>
          <a:bottom>
            <a:ln w="12700" cap="flat">
              <a:solidFill>
                <a:srgbClr val="838787"/>
              </a:solidFill>
              <a:prstDash val="solid"/>
              <a:miter lim="400000"/>
            </a:ln>
          </a:bottom>
          <a:insideH>
            <a:ln w="12700" cap="flat">
              <a:solidFill>
                <a:srgbClr val="838787"/>
              </a:solidFill>
              <a:prstDash val="solid"/>
              <a:miter lim="400000"/>
            </a:ln>
          </a:insideH>
          <a:insideV>
            <a:ln w="25400" cap="flat">
              <a:solidFill>
                <a:srgbClr val="5F656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0" cap="flat">
              <a:solidFill>
                <a:srgbClr val="5F6568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A6AAA9"/>
      </a:tcTxStyle>
      <a:tcStyle>
        <a:tcBdr>
          <a:left>
            <a:ln w="25400" cap="flat">
              <a:solidFill>
                <a:srgbClr val="5F6568"/>
              </a:solidFill>
              <a:prstDash val="solid"/>
              <a:miter lim="400000"/>
            </a:ln>
          </a:left>
          <a:right>
            <a:ln w="25400" cap="flat">
              <a:solidFill>
                <a:srgbClr val="5F656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838787"/>
              </a:solidFill>
              <a:prstDash val="solid"/>
              <a:miter lim="400000"/>
            </a:ln>
          </a:bottom>
          <a:insideH>
            <a:ln w="25400" cap="flat">
              <a:solidFill>
                <a:srgbClr val="5F6568"/>
              </a:solidFill>
              <a:prstDash val="solid"/>
              <a:miter lim="400000"/>
            </a:ln>
          </a:insideH>
          <a:insideV>
            <a:ln w="25400" cap="flat">
              <a:solidFill>
                <a:srgbClr val="5F656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1" name="Shape 20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 showMasterPhAnim="1">
  <p:cSld name="Title &amp; Subtitle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 flipV="1">
            <a:off x="406400" y="6140894"/>
            <a:ext cx="12192000" cy="263"/>
          </a:xfrm>
          <a:prstGeom prst="line">
            <a:avLst/>
          </a:prstGeom>
          <a:ln w="3810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4" name="Shape 14"/>
          <p:cNvSpPr/>
          <p:nvPr>
            <p:ph type="title"/>
          </p:nvPr>
        </p:nvSpPr>
        <p:spPr>
          <a:xfrm>
            <a:off x="406400" y="6426200"/>
            <a:ext cx="12192000" cy="27051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7000"/>
            </a:lvl1pPr>
          </a:lstStyle>
          <a:p>
            <a:pPr/>
            <a:r>
              <a:t>Title Text</a:t>
            </a:r>
          </a:p>
        </p:txBody>
      </p:sp>
      <p:sp>
        <p:nvSpPr>
          <p:cNvPr id="15" name="Shape 15"/>
          <p:cNvSpPr/>
          <p:nvPr>
            <p:ph type="body" sz="quarter" idx="1"/>
          </p:nvPr>
        </p:nvSpPr>
        <p:spPr>
          <a:xfrm>
            <a:off x="406400" y="4267200"/>
            <a:ext cx="12192000" cy="180340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  <a:lvl2pPr marL="0" indent="2286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2pPr>
            <a:lvl3pPr marL="0" indent="4572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3pPr>
            <a:lvl4pPr marL="0" indent="6858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4pPr>
            <a:lvl5pPr marL="0" indent="9144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hape 16"/>
          <p:cNvSpPr/>
          <p:nvPr>
            <p:ph type="sldNum" sz="quarter" idx="2"/>
          </p:nvPr>
        </p:nvSpPr>
        <p:spPr>
          <a:xfrm>
            <a:off x="12194440" y="431800"/>
            <a:ext cx="406898" cy="4572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ullets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 flipV="1">
            <a:off x="406400" y="993160"/>
            <a:ext cx="12192000" cy="263"/>
          </a:xfrm>
          <a:prstGeom prst="line">
            <a:avLst/>
          </a:prstGeom>
          <a:ln w="2540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05" name="Shape 105"/>
          <p:cNvSpPr/>
          <p:nvPr>
            <p:ph type="body" sz="quarter" idx="13"/>
          </p:nvPr>
        </p:nvSpPr>
        <p:spPr>
          <a:xfrm>
            <a:off x="406400" y="457200"/>
            <a:ext cx="11176000" cy="45720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defTabSz="45720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None/>
              <a:defRPr cap="all" spc="120" sz="2400"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Text</a:t>
            </a:r>
          </a:p>
        </p:txBody>
      </p:sp>
      <p:sp>
        <p:nvSpPr>
          <p:cNvPr id="106" name="Shape 10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buChar char="▸"/>
            </a:lvl1pPr>
            <a:lvl2pPr>
              <a:buClr>
                <a:schemeClr val="accent1"/>
              </a:buClr>
              <a:buChar char="▸"/>
            </a:lvl2pPr>
            <a:lvl3pPr>
              <a:buClr>
                <a:schemeClr val="accent1"/>
              </a:buClr>
              <a:buChar char="▸"/>
            </a:lvl3pPr>
            <a:lvl4pPr>
              <a:buClr>
                <a:schemeClr val="accent1"/>
              </a:buClr>
              <a:buChar char="▸"/>
            </a:lvl4pPr>
            <a:lvl5pPr>
              <a:buClr>
                <a:schemeClr val="accent1"/>
              </a:buClr>
              <a:buChar char="▸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7" name="Shape 10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08" name="logo_c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813" y="9241328"/>
            <a:ext cx="2066468" cy="478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9" name="umobil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935498" y="9042190"/>
            <a:ext cx="961220" cy="6667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hoto - 3 Up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pic" sz="half" idx="13"/>
          </p:nvPr>
        </p:nvSpPr>
        <p:spPr>
          <a:xfrm>
            <a:off x="6503154" y="0"/>
            <a:ext cx="6502401" cy="4864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17" name="Shape 117"/>
          <p:cNvSpPr/>
          <p:nvPr>
            <p:ph type="pic" sz="half" idx="14"/>
          </p:nvPr>
        </p:nvSpPr>
        <p:spPr>
          <a:xfrm>
            <a:off x="6502400" y="4902200"/>
            <a:ext cx="6502400" cy="4864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18" name="Shape 118"/>
          <p:cNvSpPr/>
          <p:nvPr>
            <p:ph type="pic" idx="15"/>
          </p:nvPr>
        </p:nvSpPr>
        <p:spPr>
          <a:xfrm>
            <a:off x="0" y="0"/>
            <a:ext cx="6468534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19" name="Shape 11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Quote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/>
        </p:nvSpPr>
        <p:spPr>
          <a:xfrm flipV="1">
            <a:off x="406400" y="993160"/>
            <a:ext cx="12192000" cy="263"/>
          </a:xfrm>
          <a:prstGeom prst="line">
            <a:avLst/>
          </a:prstGeom>
          <a:ln w="2540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27" name="Shape 127"/>
          <p:cNvSpPr/>
          <p:nvPr/>
        </p:nvSpPr>
        <p:spPr>
          <a:xfrm>
            <a:off x="469900" y="2362200"/>
            <a:ext cx="12065000" cy="5229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24" y="0"/>
                </a:moveTo>
                <a:cubicBezTo>
                  <a:pt x="100" y="0"/>
                  <a:pt x="0" y="232"/>
                  <a:pt x="0" y="516"/>
                </a:cubicBezTo>
                <a:lnTo>
                  <a:pt x="0" y="18789"/>
                </a:lnTo>
                <a:cubicBezTo>
                  <a:pt x="0" y="19073"/>
                  <a:pt x="100" y="19305"/>
                  <a:pt x="224" y="19305"/>
                </a:cubicBezTo>
                <a:lnTo>
                  <a:pt x="17228" y="19305"/>
                </a:lnTo>
                <a:lnTo>
                  <a:pt x="17850" y="21600"/>
                </a:lnTo>
                <a:lnTo>
                  <a:pt x="18471" y="19305"/>
                </a:lnTo>
                <a:lnTo>
                  <a:pt x="21376" y="19305"/>
                </a:lnTo>
                <a:cubicBezTo>
                  <a:pt x="21500" y="19305"/>
                  <a:pt x="21600" y="19073"/>
                  <a:pt x="21600" y="18789"/>
                </a:cubicBezTo>
                <a:lnTo>
                  <a:pt x="21600" y="516"/>
                </a:lnTo>
                <a:cubicBezTo>
                  <a:pt x="21600" y="232"/>
                  <a:pt x="21500" y="0"/>
                  <a:pt x="21376" y="0"/>
                </a:cubicBezTo>
                <a:lnTo>
                  <a:pt x="224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lnSpc>
                <a:spcPct val="80000"/>
              </a:lnSpc>
              <a:spcBef>
                <a:spcPts val="0"/>
              </a:spcBef>
              <a:defRPr cap="all" sz="28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pPr>
          </a:p>
        </p:txBody>
      </p:sp>
      <p:sp>
        <p:nvSpPr>
          <p:cNvPr id="128" name="Shape 128"/>
          <p:cNvSpPr/>
          <p:nvPr>
            <p:ph type="body" sz="quarter" idx="13"/>
          </p:nvPr>
        </p:nvSpPr>
        <p:spPr>
          <a:xfrm>
            <a:off x="889000" y="2908300"/>
            <a:ext cx="11226800" cy="1297944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None/>
              <a:defRPr cap="all" sz="94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Type a quote here.</a:t>
            </a:r>
          </a:p>
        </p:txBody>
      </p:sp>
      <p:sp>
        <p:nvSpPr>
          <p:cNvPr id="129" name="Shape 129"/>
          <p:cNvSpPr/>
          <p:nvPr>
            <p:ph type="body" sz="quarter" idx="14"/>
          </p:nvPr>
        </p:nvSpPr>
        <p:spPr>
          <a:xfrm>
            <a:off x="406400" y="7789333"/>
            <a:ext cx="12192000" cy="86360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8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Johnny Appleseed</a:t>
            </a:r>
          </a:p>
        </p:txBody>
      </p:sp>
      <p:sp>
        <p:nvSpPr>
          <p:cNvPr id="130" name="Shape 130"/>
          <p:cNvSpPr/>
          <p:nvPr>
            <p:ph type="body" sz="quarter" idx="15"/>
          </p:nvPr>
        </p:nvSpPr>
        <p:spPr>
          <a:xfrm>
            <a:off x="406400" y="457200"/>
            <a:ext cx="11176000" cy="45720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defTabSz="45720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None/>
              <a:defRPr cap="all" spc="120" sz="2400"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Text</a:t>
            </a:r>
          </a:p>
        </p:txBody>
      </p:sp>
      <p:sp>
        <p:nvSpPr>
          <p:cNvPr id="131" name="Shape 1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Quote Alt">
    <p:bg>
      <p:bgPr>
        <a:solidFill>
          <a:schemeClr val="accen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type="body" sz="quarter" idx="13"/>
          </p:nvPr>
        </p:nvSpPr>
        <p:spPr>
          <a:xfrm>
            <a:off x="5892800" y="2641600"/>
            <a:ext cx="6705600" cy="2501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None/>
              <a:defRPr cap="all" sz="94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Type a quote here.</a:t>
            </a:r>
          </a:p>
        </p:txBody>
      </p:sp>
      <p:sp>
        <p:nvSpPr>
          <p:cNvPr id="139" name="Shape 139"/>
          <p:cNvSpPr/>
          <p:nvPr>
            <p:ph type="pic" idx="14"/>
          </p:nvPr>
        </p:nvSpPr>
        <p:spPr>
          <a:xfrm>
            <a:off x="0" y="0"/>
            <a:ext cx="54864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0" name="Shape 140"/>
          <p:cNvSpPr/>
          <p:nvPr>
            <p:ph type="body" sz="quarter" idx="15"/>
          </p:nvPr>
        </p:nvSpPr>
        <p:spPr>
          <a:xfrm>
            <a:off x="5892800" y="7789333"/>
            <a:ext cx="6705600" cy="863604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defTabSz="457200"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232323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Johnny Appleseed</a:t>
            </a:r>
          </a:p>
        </p:txBody>
      </p:sp>
      <p:sp>
        <p:nvSpPr>
          <p:cNvPr id="141" name="Shape 1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hoto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9" name="Shape 1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57" name="logo_c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813" y="9241328"/>
            <a:ext cx="2066468" cy="478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umobil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935498" y="9042190"/>
            <a:ext cx="961220" cy="6667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66" name="logo_c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813" y="9241328"/>
            <a:ext cx="2066468" cy="478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umobil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935498" y="9042190"/>
            <a:ext cx="961220" cy="6667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type="body" sz="quarter" idx="13"/>
          </p:nvPr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spcBef>
                <a:spcPts val="0"/>
              </a:spcBef>
              <a:buClrTx/>
              <a:buSzTx/>
              <a:buFontTx/>
              <a:buNone/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75" name="Shape 175"/>
          <p:cNvSpPr/>
          <p:nvPr>
            <p:ph type="title"/>
          </p:nvPr>
        </p:nvSpPr>
        <p:spPr>
          <a:xfrm>
            <a:off x="571500" y="723900"/>
            <a:ext cx="11861800" cy="7239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2300"/>
              </a:spcBef>
              <a:defRPr cap="all" sz="5200">
                <a:solidFill>
                  <a:srgbClr val="747676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76" name="Shape 176"/>
          <p:cNvSpPr/>
          <p:nvPr>
            <p:ph type="sldNum" sz="quarter" idx="2"/>
          </p:nvPr>
        </p:nvSpPr>
        <p:spPr>
          <a:xfrm>
            <a:off x="12469117" y="9264584"/>
            <a:ext cx="309366" cy="3429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rgbClr val="747676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177" name="cambridge-logo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815" y="9149557"/>
            <a:ext cx="2056604" cy="5729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/>
        </p:nvSpPr>
        <p:spPr>
          <a:xfrm>
            <a:off x="279400" y="279400"/>
            <a:ext cx="12446000" cy="92202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3600">
                <a:solidFill>
                  <a:srgbClr val="558AAB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pPr>
          </a:p>
        </p:txBody>
      </p:sp>
      <p:sp>
        <p:nvSpPr>
          <p:cNvPr id="185" name="Shape 185"/>
          <p:cNvSpPr/>
          <p:nvPr>
            <p:ph type="sldNum" sz="quarter" idx="2"/>
          </p:nvPr>
        </p:nvSpPr>
        <p:spPr>
          <a:xfrm>
            <a:off x="6352743" y="9474200"/>
            <a:ext cx="312014" cy="299822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1400">
                <a:solidFill>
                  <a:srgbClr val="5C88A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 flipV="1">
            <a:off x="406400" y="993160"/>
            <a:ext cx="12192000" cy="263"/>
          </a:xfrm>
          <a:prstGeom prst="line">
            <a:avLst/>
          </a:prstGeom>
          <a:ln w="2540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93" name="Shape 193"/>
          <p:cNvSpPr/>
          <p:nvPr>
            <p:ph type="title"/>
          </p:nvPr>
        </p:nvSpPr>
        <p:spPr>
          <a:xfrm>
            <a:off x="406400" y="101600"/>
            <a:ext cx="12192000" cy="7239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94" name="Shape 19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hoto - Horizontal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4" name="Shape 24"/>
          <p:cNvSpPr/>
          <p:nvPr>
            <p:ph type="body" sz="quarter" idx="14"/>
          </p:nvPr>
        </p:nvSpPr>
        <p:spPr>
          <a:xfrm flipV="1">
            <a:off x="406400" y="6140894"/>
            <a:ext cx="12192000" cy="263"/>
          </a:xfrm>
          <a:prstGeom prst="line">
            <a:avLst/>
          </a:prstGeom>
          <a:ln w="38100">
            <a:solidFill>
              <a:srgbClr val="A6AAA9"/>
            </a:solidFill>
          </a:ln>
        </p:spPr>
        <p:txBody>
          <a:bodyPr anchor="ctr">
            <a:noAutofit/>
          </a:bodyPr>
          <a:lstStyle/>
          <a:p>
            <a:pPr marL="0" indent="0" defTabSz="457200">
              <a:spcBef>
                <a:spcPts val="0"/>
              </a:spcBef>
              <a:buClrTx/>
              <a:buSzTx/>
              <a:buFontTx/>
              <a:buNone/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5" name="Shape 25"/>
          <p:cNvSpPr/>
          <p:nvPr>
            <p:ph type="title"/>
          </p:nvPr>
        </p:nvSpPr>
        <p:spPr>
          <a:xfrm>
            <a:off x="406400" y="6426200"/>
            <a:ext cx="12192000" cy="27051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7000"/>
            </a:lvl1pPr>
          </a:lstStyle>
          <a:p>
            <a:pPr/>
            <a:r>
              <a:t>Title Text</a:t>
            </a:r>
          </a:p>
        </p:txBody>
      </p:sp>
      <p:sp>
        <p:nvSpPr>
          <p:cNvPr id="26" name="Shape 26"/>
          <p:cNvSpPr/>
          <p:nvPr>
            <p:ph type="body" sz="quarter" idx="1"/>
          </p:nvPr>
        </p:nvSpPr>
        <p:spPr>
          <a:xfrm>
            <a:off x="406400" y="4267200"/>
            <a:ext cx="12192000" cy="180340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  <a:lvl2pPr marL="0" indent="2286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2pPr>
            <a:lvl3pPr marL="0" indent="4572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3pPr>
            <a:lvl4pPr marL="0" indent="6858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4pPr>
            <a:lvl5pPr marL="0" indent="9144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" name="Shape 27"/>
          <p:cNvSpPr/>
          <p:nvPr>
            <p:ph type="sldNum" sz="quarter" idx="2"/>
          </p:nvPr>
        </p:nvSpPr>
        <p:spPr>
          <a:xfrm>
            <a:off x="12194440" y="431800"/>
            <a:ext cx="406898" cy="4572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&amp; Subtitl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/>
        </p:nvSpPr>
        <p:spPr>
          <a:xfrm flipV="1">
            <a:off x="406400" y="5168769"/>
            <a:ext cx="12192000" cy="262"/>
          </a:xfrm>
          <a:prstGeom prst="line">
            <a:avLst/>
          </a:prstGeom>
          <a:ln w="3810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5" name="Shape 35"/>
          <p:cNvSpPr/>
          <p:nvPr>
            <p:ph type="title"/>
          </p:nvPr>
        </p:nvSpPr>
        <p:spPr>
          <a:xfrm>
            <a:off x="406400" y="2634283"/>
            <a:ext cx="12192000" cy="270510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7000"/>
            </a:lvl1pPr>
          </a:lstStyle>
          <a:p>
            <a:pPr/>
            <a:r>
              <a:t>Title Text</a:t>
            </a:r>
          </a:p>
        </p:txBody>
      </p:sp>
      <p:sp>
        <p:nvSpPr>
          <p:cNvPr id="36" name="Shape 36"/>
          <p:cNvSpPr/>
          <p:nvPr>
            <p:ph type="body" sz="quarter" idx="1"/>
          </p:nvPr>
        </p:nvSpPr>
        <p:spPr>
          <a:xfrm>
            <a:off x="406400" y="5808133"/>
            <a:ext cx="12192000" cy="1803401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  <a:lvl2pPr marL="0" indent="2286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2pPr>
            <a:lvl3pPr marL="0" indent="4572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3pPr>
            <a:lvl4pPr marL="0" indent="6858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4pPr>
            <a:lvl5pPr marL="0" indent="9144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" name="Shape 37"/>
          <p:cNvSpPr/>
          <p:nvPr>
            <p:ph type="sldNum" sz="quarter" idx="2"/>
          </p:nvPr>
        </p:nvSpPr>
        <p:spPr>
          <a:xfrm>
            <a:off x="12161859" y="419100"/>
            <a:ext cx="406898" cy="4572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38" name="logo_c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pic>
        <p:nvPicPr>
          <p:cNvPr id="39" name="umobil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935498" y="9042190"/>
            <a:ext cx="961220" cy="6667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- Center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>
            <p:ph type="title"/>
          </p:nvPr>
        </p:nvSpPr>
        <p:spPr>
          <a:xfrm>
            <a:off x="406400" y="4038600"/>
            <a:ext cx="12192000" cy="45212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7000"/>
            </a:lvl1pPr>
          </a:lstStyle>
          <a:p>
            <a:pPr/>
            <a:r>
              <a:t>Title Text</a:t>
            </a:r>
          </a:p>
        </p:txBody>
      </p:sp>
      <p:sp>
        <p:nvSpPr>
          <p:cNvPr id="47" name="Shape 47"/>
          <p:cNvSpPr/>
          <p:nvPr>
            <p:ph type="sldNum" sz="quarter" idx="2"/>
          </p:nvPr>
        </p:nvSpPr>
        <p:spPr>
          <a:xfrm>
            <a:off x="12194440" y="431800"/>
            <a:ext cx="406898" cy="4572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hoto - Vertical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 flipV="1">
            <a:off x="5892800" y="6141012"/>
            <a:ext cx="6705600" cy="145"/>
          </a:xfrm>
          <a:prstGeom prst="line">
            <a:avLst/>
          </a:prstGeom>
          <a:ln w="3810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5" name="Shape 55"/>
          <p:cNvSpPr/>
          <p:nvPr>
            <p:ph type="pic" idx="13"/>
          </p:nvPr>
        </p:nvSpPr>
        <p:spPr>
          <a:xfrm>
            <a:off x="0" y="0"/>
            <a:ext cx="54864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6" name="Shape 56"/>
          <p:cNvSpPr/>
          <p:nvPr>
            <p:ph type="title"/>
          </p:nvPr>
        </p:nvSpPr>
        <p:spPr>
          <a:xfrm>
            <a:off x="5892800" y="6426200"/>
            <a:ext cx="6705600" cy="27051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7000"/>
            </a:lvl1pPr>
          </a:lstStyle>
          <a:p>
            <a:pPr/>
            <a:r>
              <a:t>Title Text</a:t>
            </a:r>
          </a:p>
        </p:txBody>
      </p:sp>
      <p:sp>
        <p:nvSpPr>
          <p:cNvPr id="57" name="Shape 57"/>
          <p:cNvSpPr/>
          <p:nvPr>
            <p:ph type="body" sz="quarter" idx="1"/>
          </p:nvPr>
        </p:nvSpPr>
        <p:spPr>
          <a:xfrm>
            <a:off x="5892800" y="4267200"/>
            <a:ext cx="6705600" cy="180340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  <a:lvl2pPr marL="0" indent="2286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2pPr>
            <a:lvl3pPr marL="0" indent="4572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3pPr>
            <a:lvl4pPr marL="0" indent="6858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4pPr>
            <a:lvl5pPr marL="0" indent="914400">
              <a:lnSpc>
                <a:spcPct val="80000"/>
              </a:lnSpc>
              <a:spcBef>
                <a:spcPts val="2300"/>
              </a:spcBef>
              <a:buClrTx/>
              <a:buSzTx/>
              <a:buFontTx/>
              <a:buNone/>
              <a:defRPr cap="all" sz="5400">
                <a:solidFill>
                  <a:srgbClr val="A6AAA9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xfrm>
            <a:off x="12194440" y="431800"/>
            <a:ext cx="406898" cy="4572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6" name="Shape 6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&amp; Bullets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/>
        </p:nvSpPr>
        <p:spPr>
          <a:xfrm flipV="1">
            <a:off x="406400" y="993160"/>
            <a:ext cx="12192000" cy="263"/>
          </a:xfrm>
          <a:prstGeom prst="line">
            <a:avLst/>
          </a:prstGeom>
          <a:ln w="2540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4" name="Shape 7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5" name="Shape 75"/>
          <p:cNvSpPr/>
          <p:nvPr>
            <p:ph type="body" idx="1"/>
          </p:nvPr>
        </p:nvSpPr>
        <p:spPr>
          <a:xfrm>
            <a:off x="406400" y="1308562"/>
            <a:ext cx="12192000" cy="7883791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buChar char="▸"/>
            </a:lvl1pPr>
            <a:lvl2pPr>
              <a:buClr>
                <a:schemeClr val="accent1"/>
              </a:buClr>
              <a:buChar char="▸"/>
            </a:lvl2pPr>
            <a:lvl3pPr>
              <a:buClr>
                <a:schemeClr val="accent1"/>
              </a:buClr>
              <a:buChar char="▸"/>
            </a:lvl3pPr>
            <a:lvl4pPr>
              <a:buClr>
                <a:schemeClr val="accent1"/>
              </a:buClr>
              <a:buChar char="▸"/>
            </a:lvl4pPr>
            <a:lvl5pPr>
              <a:buClr>
                <a:schemeClr val="accent1"/>
              </a:buClr>
              <a:buChar char="▸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4" name="Shape 84"/>
          <p:cNvSpPr/>
          <p:nvPr>
            <p:ph type="body" idx="1"/>
          </p:nvPr>
        </p:nvSpPr>
        <p:spPr>
          <a:xfrm>
            <a:off x="406400" y="1167804"/>
            <a:ext cx="12192000" cy="7805639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buChar char="▸"/>
            </a:lvl1pPr>
            <a:lvl2pPr>
              <a:buClr>
                <a:schemeClr val="accent1"/>
              </a:buClr>
              <a:buChar char="▸"/>
            </a:lvl2pPr>
            <a:lvl3pPr>
              <a:buClr>
                <a:schemeClr val="accent1"/>
              </a:buClr>
              <a:buChar char="▸"/>
            </a:lvl3pPr>
            <a:lvl4pPr>
              <a:buClr>
                <a:schemeClr val="accent1"/>
              </a:buClr>
              <a:buChar char="▸"/>
            </a:lvl4pPr>
            <a:lvl5pPr>
              <a:buClr>
                <a:schemeClr val="accent1"/>
              </a:buClr>
              <a:buChar char="▸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hape 8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, Bullets &amp; Photo">
    <p:bg>
      <p:bgPr>
        <a:solidFill>
          <a:srgbClr val="222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 flipV="1">
            <a:off x="406400" y="993160"/>
            <a:ext cx="12192000" cy="263"/>
          </a:xfrm>
          <a:prstGeom prst="line">
            <a:avLst/>
          </a:prstGeom>
          <a:ln w="2540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93" name="Shape 93"/>
          <p:cNvSpPr/>
          <p:nvPr>
            <p:ph type="body" sz="quarter" idx="13"/>
          </p:nvPr>
        </p:nvSpPr>
        <p:spPr>
          <a:xfrm>
            <a:off x="406400" y="457200"/>
            <a:ext cx="11176000" cy="45720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defTabSz="457200">
              <a:lnSpc>
                <a:spcPct val="80000"/>
              </a:lnSpc>
              <a:spcBef>
                <a:spcPts val="0"/>
              </a:spcBef>
              <a:buClrTx/>
              <a:buSzTx/>
              <a:buFontTx/>
              <a:buNone/>
              <a:defRPr cap="all" spc="120" sz="2400"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Text</a:t>
            </a:r>
          </a:p>
        </p:txBody>
      </p:sp>
      <p:sp>
        <p:nvSpPr>
          <p:cNvPr id="94" name="Shape 94"/>
          <p:cNvSpPr/>
          <p:nvPr>
            <p:ph type="pic" sz="half" idx="14"/>
          </p:nvPr>
        </p:nvSpPr>
        <p:spPr>
          <a:xfrm>
            <a:off x="7112000" y="1536700"/>
            <a:ext cx="5486400" cy="7797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5" name="Shape 95"/>
          <p:cNvSpPr/>
          <p:nvPr>
            <p:ph type="title"/>
          </p:nvPr>
        </p:nvSpPr>
        <p:spPr>
          <a:xfrm>
            <a:off x="406400" y="1536700"/>
            <a:ext cx="6299200" cy="7239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6" name="Shape 96"/>
          <p:cNvSpPr/>
          <p:nvPr>
            <p:ph type="body" sz="half" idx="1"/>
          </p:nvPr>
        </p:nvSpPr>
        <p:spPr>
          <a:xfrm>
            <a:off x="406400" y="2743200"/>
            <a:ext cx="6299200" cy="610870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buChar char="▸"/>
              <a:defRPr sz="2800"/>
            </a:lvl1pPr>
            <a:lvl2pPr>
              <a:buClr>
                <a:schemeClr val="accent1"/>
              </a:buClr>
              <a:buChar char="▸"/>
              <a:defRPr sz="2800"/>
            </a:lvl2pPr>
            <a:lvl3pPr>
              <a:buClr>
                <a:schemeClr val="accent1"/>
              </a:buClr>
              <a:buChar char="▸"/>
              <a:defRPr sz="2800"/>
            </a:lvl3pPr>
            <a:lvl4pPr>
              <a:buClr>
                <a:schemeClr val="accent1"/>
              </a:buClr>
              <a:buChar char="▸"/>
              <a:defRPr sz="2800"/>
            </a:lvl4pPr>
            <a:lvl5pPr>
              <a:buClr>
                <a:schemeClr val="accent1"/>
              </a:buClr>
              <a:buChar char="▸"/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7" name="Shape 9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1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 flipV="1">
            <a:off x="406400" y="993160"/>
            <a:ext cx="12192000" cy="263"/>
          </a:xfrm>
          <a:prstGeom prst="line">
            <a:avLst/>
          </a:prstGeom>
          <a:ln w="2540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Shape 3"/>
          <p:cNvSpPr/>
          <p:nvPr>
            <p:ph type="title"/>
          </p:nvPr>
        </p:nvSpPr>
        <p:spPr>
          <a:xfrm>
            <a:off x="406400" y="311150"/>
            <a:ext cx="1219200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12186622" y="431800"/>
            <a:ext cx="406897" cy="457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lnSpc>
                <a:spcPct val="80000"/>
              </a:lnSpc>
              <a:spcBef>
                <a:spcPts val="0"/>
              </a:spcBef>
              <a:defRPr sz="2400"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5" name="umobi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935498" y="9042190"/>
            <a:ext cx="961220" cy="666793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hape 6"/>
          <p:cNvSpPr/>
          <p:nvPr>
            <p:ph type="body" idx="1"/>
          </p:nvPr>
        </p:nvSpPr>
        <p:spPr>
          <a:xfrm>
            <a:off x="406400" y="2743200"/>
            <a:ext cx="12192000" cy="6108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</p:sldLayoutIdLst>
  <p:transition xmlns:p14="http://schemas.microsoft.com/office/powerpoint/2010/main" spd="med" advClick="1"/>
  <p:txStyles>
    <p:titleStyle>
      <a:lvl1pPr marL="0" marR="0" indent="0" algn="l" defTabSz="584200" latinLnBrk="0">
        <a:lnSpc>
          <a:spcPct val="80000"/>
        </a:lnSpc>
        <a:spcBef>
          <a:spcPts val="2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DIN Condensed"/>
        </a:defRPr>
      </a:lvl1pPr>
      <a:lvl2pPr marL="0" marR="0" indent="228600" algn="l" defTabSz="584200" latinLnBrk="0">
        <a:lnSpc>
          <a:spcPct val="80000"/>
        </a:lnSpc>
        <a:spcBef>
          <a:spcPts val="2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DIN Condensed"/>
        </a:defRPr>
      </a:lvl2pPr>
      <a:lvl3pPr marL="0" marR="0" indent="457200" algn="l" defTabSz="584200" latinLnBrk="0">
        <a:lnSpc>
          <a:spcPct val="80000"/>
        </a:lnSpc>
        <a:spcBef>
          <a:spcPts val="2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DIN Condensed"/>
        </a:defRPr>
      </a:lvl3pPr>
      <a:lvl4pPr marL="0" marR="0" indent="685800" algn="l" defTabSz="584200" latinLnBrk="0">
        <a:lnSpc>
          <a:spcPct val="80000"/>
        </a:lnSpc>
        <a:spcBef>
          <a:spcPts val="2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DIN Condensed"/>
        </a:defRPr>
      </a:lvl4pPr>
      <a:lvl5pPr marL="0" marR="0" indent="914400" algn="l" defTabSz="584200" latinLnBrk="0">
        <a:lnSpc>
          <a:spcPct val="80000"/>
        </a:lnSpc>
        <a:spcBef>
          <a:spcPts val="2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DIN Condensed"/>
        </a:defRPr>
      </a:lvl5pPr>
      <a:lvl6pPr marL="0" marR="0" indent="1143000" algn="l" defTabSz="584200" latinLnBrk="0">
        <a:lnSpc>
          <a:spcPct val="80000"/>
        </a:lnSpc>
        <a:spcBef>
          <a:spcPts val="2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DIN Condensed"/>
        </a:defRPr>
      </a:lvl6pPr>
      <a:lvl7pPr marL="0" marR="0" indent="1371600" algn="l" defTabSz="584200" latinLnBrk="0">
        <a:lnSpc>
          <a:spcPct val="80000"/>
        </a:lnSpc>
        <a:spcBef>
          <a:spcPts val="2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DIN Condensed"/>
        </a:defRPr>
      </a:lvl7pPr>
      <a:lvl8pPr marL="0" marR="0" indent="1600200" algn="l" defTabSz="584200" latinLnBrk="0">
        <a:lnSpc>
          <a:spcPct val="80000"/>
        </a:lnSpc>
        <a:spcBef>
          <a:spcPts val="2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DIN Condensed"/>
        </a:defRPr>
      </a:lvl8pPr>
      <a:lvl9pPr marL="0" marR="0" indent="1828800" algn="l" defTabSz="584200" latinLnBrk="0">
        <a:lnSpc>
          <a:spcPct val="80000"/>
        </a:lnSpc>
        <a:spcBef>
          <a:spcPts val="2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DIN Condensed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>
          <a:schemeClr val="accent1">
            <a:satOff val="-4060"/>
          </a:schemeClr>
        </a:buClr>
        <a:buSzPct val="104999"/>
        <a:buFont typeface="Avenir Next"/>
        <a:buChar char="‣"/>
        <a:tabLst/>
        <a:defRPr b="0" baseline="0" cap="none" i="0" spc="0" strike="noStrike" sz="3400" u="none">
          <a:ln>
            <a:noFill/>
          </a:ln>
          <a:solidFill>
            <a:srgbClr val="838787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1pPr>
      <a:lvl2pPr marL="8890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>
          <a:schemeClr val="accent1">
            <a:satOff val="-4060"/>
          </a:schemeClr>
        </a:buClr>
        <a:buSzPct val="104999"/>
        <a:buFont typeface="Avenir Next"/>
        <a:buChar char="‣"/>
        <a:tabLst/>
        <a:defRPr b="0" baseline="0" cap="none" i="0" spc="0" strike="noStrike" sz="3400" u="none">
          <a:ln>
            <a:noFill/>
          </a:ln>
          <a:solidFill>
            <a:srgbClr val="838787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2pPr>
      <a:lvl3pPr marL="1333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>
          <a:schemeClr val="accent1">
            <a:satOff val="-4060"/>
          </a:schemeClr>
        </a:buClr>
        <a:buSzPct val="104999"/>
        <a:buFont typeface="Avenir Next"/>
        <a:buChar char="‣"/>
        <a:tabLst/>
        <a:defRPr b="0" baseline="0" cap="none" i="0" spc="0" strike="noStrike" sz="3400" u="none">
          <a:ln>
            <a:noFill/>
          </a:ln>
          <a:solidFill>
            <a:srgbClr val="838787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3pPr>
      <a:lvl4pPr marL="17780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>
          <a:schemeClr val="accent1">
            <a:satOff val="-4060"/>
          </a:schemeClr>
        </a:buClr>
        <a:buSzPct val="104999"/>
        <a:buFont typeface="Avenir Next"/>
        <a:buChar char="‣"/>
        <a:tabLst/>
        <a:defRPr b="0" baseline="0" cap="none" i="0" spc="0" strike="noStrike" sz="3400" u="none">
          <a:ln>
            <a:noFill/>
          </a:ln>
          <a:solidFill>
            <a:srgbClr val="838787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4pPr>
      <a:lvl5pPr marL="2222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>
          <a:schemeClr val="accent1">
            <a:satOff val="-4060"/>
          </a:schemeClr>
        </a:buClr>
        <a:buSzPct val="104999"/>
        <a:buFont typeface="Avenir Next"/>
        <a:buChar char="‣"/>
        <a:tabLst/>
        <a:defRPr b="0" baseline="0" cap="none" i="0" spc="0" strike="noStrike" sz="3400" u="none">
          <a:ln>
            <a:noFill/>
          </a:ln>
          <a:solidFill>
            <a:srgbClr val="838787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5pPr>
      <a:lvl6pPr marL="26670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>
          <a:schemeClr val="accent1">
            <a:satOff val="-4060"/>
          </a:schemeClr>
        </a:buClr>
        <a:buSzPct val="104999"/>
        <a:buFont typeface="Avenir Next"/>
        <a:buChar char="‣"/>
        <a:tabLst/>
        <a:defRPr b="0" baseline="0" cap="none" i="0" spc="0" strike="noStrike" sz="3400" u="none">
          <a:ln>
            <a:noFill/>
          </a:ln>
          <a:solidFill>
            <a:srgbClr val="838787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6pPr>
      <a:lvl7pPr marL="3111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>
          <a:schemeClr val="accent1">
            <a:satOff val="-4060"/>
          </a:schemeClr>
        </a:buClr>
        <a:buSzPct val="104999"/>
        <a:buFont typeface="Avenir Next"/>
        <a:buChar char="‣"/>
        <a:tabLst/>
        <a:defRPr b="0" baseline="0" cap="none" i="0" spc="0" strike="noStrike" sz="3400" u="none">
          <a:ln>
            <a:noFill/>
          </a:ln>
          <a:solidFill>
            <a:srgbClr val="838787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7pPr>
      <a:lvl8pPr marL="35560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>
          <a:schemeClr val="accent1">
            <a:satOff val="-4060"/>
          </a:schemeClr>
        </a:buClr>
        <a:buSzPct val="104999"/>
        <a:buFont typeface="Avenir Next"/>
        <a:buChar char="‣"/>
        <a:tabLst/>
        <a:defRPr b="0" baseline="0" cap="none" i="0" spc="0" strike="noStrike" sz="3400" u="none">
          <a:ln>
            <a:noFill/>
          </a:ln>
          <a:solidFill>
            <a:srgbClr val="838787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8pPr>
      <a:lvl9pPr marL="4000500" marR="0" indent="-444500" algn="l" defTabSz="584200" latinLnBrk="0">
        <a:lnSpc>
          <a:spcPct val="100000"/>
        </a:lnSpc>
        <a:spcBef>
          <a:spcPts val="2800"/>
        </a:spcBef>
        <a:spcAft>
          <a:spcPts val="0"/>
        </a:spcAft>
        <a:buClr>
          <a:schemeClr val="accent1">
            <a:satOff val="-4060"/>
          </a:schemeClr>
        </a:buClr>
        <a:buSzPct val="104999"/>
        <a:buFont typeface="Avenir Next"/>
        <a:buChar char="‣"/>
        <a:tabLst/>
        <a:defRPr b="0" baseline="0" cap="none" i="0" spc="0" strike="noStrike" sz="3400" u="none">
          <a:ln>
            <a:noFill/>
          </a:ln>
          <a:solidFill>
            <a:srgbClr val="838787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9pPr>
    </p:bodyStyle>
    <p:otherStyle>
      <a:lvl1pPr marL="0" marR="0" indent="0" algn="r" defTabSz="58420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1pPr>
      <a:lvl2pPr marL="0" marR="0" indent="228600" algn="r" defTabSz="58420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2pPr>
      <a:lvl3pPr marL="0" marR="0" indent="457200" algn="r" defTabSz="58420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3pPr>
      <a:lvl4pPr marL="0" marR="0" indent="685800" algn="r" defTabSz="58420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4pPr>
      <a:lvl5pPr marL="0" marR="0" indent="914400" algn="r" defTabSz="58420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5pPr>
      <a:lvl6pPr marL="0" marR="0" indent="1143000" algn="r" defTabSz="58420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6pPr>
      <a:lvl7pPr marL="0" marR="0" indent="1371600" algn="r" defTabSz="58420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7pPr>
      <a:lvl8pPr marL="0" marR="0" indent="1600200" algn="r" defTabSz="58420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8pPr>
      <a:lvl9pPr marL="0" marR="0" indent="1828800" algn="r" defTabSz="58420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3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7" Type="http://schemas.openxmlformats.org/officeDocument/2006/relationships/image" Target="../media/image7.jpe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0" Type="http://schemas.openxmlformats.org/officeDocument/2006/relationships/image" Target="../media/image1.gif"/><Relationship Id="rId11" Type="http://schemas.openxmlformats.org/officeDocument/2006/relationships/image" Target="../media/image18.png"/><Relationship Id="rId12" Type="http://schemas.openxmlformats.org/officeDocument/2006/relationships/image" Target="../media/image19.png"/><Relationship Id="rId13" Type="http://schemas.openxmlformats.org/officeDocument/2006/relationships/image" Target="../media/image20.png"/><Relationship Id="rId14" Type="http://schemas.openxmlformats.org/officeDocument/2006/relationships/image" Target="../media/image21.png"/><Relationship Id="rId15" Type="http://schemas.openxmlformats.org/officeDocument/2006/relationships/image" Target="../media/image8.jpeg"/><Relationship Id="rId16" Type="http://schemas.openxmlformats.org/officeDocument/2006/relationships/image" Target="../media/image22.png"/><Relationship Id="rId17" Type="http://schemas.openxmlformats.org/officeDocument/2006/relationships/image" Target="../media/image9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1.tif"/><Relationship Id="rId7" Type="http://schemas.openxmlformats.org/officeDocument/2006/relationships/image" Target="../media/image27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8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9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0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1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2.pn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png"/><Relationship Id="rId3" Type="http://schemas.openxmlformats.org/officeDocument/2006/relationships/image" Target="../media/image2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3" Type="http://schemas.openxmlformats.org/officeDocument/2006/relationships/image" Target="../media/image3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350520">
              <a:defRPr sz="10200"/>
            </a:lvl1pPr>
          </a:lstStyle>
          <a:p>
            <a:pPr/>
            <a:r>
              <a:t>WP2: System Requirements and Specifications</a:t>
            </a:r>
          </a:p>
        </p:txBody>
      </p:sp>
      <p:sp>
        <p:nvSpPr>
          <p:cNvPr id="204" name="Shape 20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566674">
              <a:spcBef>
                <a:spcPts val="2200"/>
              </a:spcBef>
              <a:defRPr sz="5238"/>
            </a:pPr>
            <a:r>
              <a:t>UMOBILE project review</a:t>
            </a:r>
          </a:p>
          <a:p>
            <a:pPr defTabSz="566674">
              <a:spcBef>
                <a:spcPts val="2200"/>
              </a:spcBef>
              <a:defRPr sz="5238"/>
            </a:pPr>
            <a:r>
              <a:t>Brussel, 20 october 2016</a:t>
            </a:r>
          </a:p>
        </p:txBody>
      </p:sp>
      <p:sp>
        <p:nvSpPr>
          <p:cNvPr id="205" name="Shape 205"/>
          <p:cNvSpPr/>
          <p:nvPr>
            <p:ph type="sldNum" sz="quarter" idx="2"/>
          </p:nvPr>
        </p:nvSpPr>
        <p:spPr>
          <a:xfrm>
            <a:off x="12308158" y="419100"/>
            <a:ext cx="260599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Content Popularity</a:t>
            </a:r>
          </a:p>
        </p:txBody>
      </p:sp>
      <p:sp>
        <p:nvSpPr>
          <p:cNvPr id="283" name="Shape 283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84" name="Top10_URLs_remove_lowjain-eps-converted-to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51574" y="2704400"/>
            <a:ext cx="15280308" cy="4522265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hape 285"/>
          <p:cNvSpPr/>
          <p:nvPr/>
        </p:nvSpPr>
        <p:spPr>
          <a:xfrm>
            <a:off x="7272866" y="3154178"/>
            <a:ext cx="5414369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1800"/>
              </a:spcBef>
              <a:defRPr sz="32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Zipf distribution with alpha 1.05</a:t>
            </a:r>
          </a:p>
        </p:txBody>
      </p:sp>
      <p:sp>
        <p:nvSpPr>
          <p:cNvPr id="286" name="Shape 286"/>
          <p:cNvSpPr/>
          <p:nvPr/>
        </p:nvSpPr>
        <p:spPr>
          <a:xfrm>
            <a:off x="9945353" y="4151392"/>
            <a:ext cx="3011628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spcBef>
                <a:spcPts val="1800"/>
              </a:spcBef>
              <a:defRPr sz="3200">
                <a:solidFill>
                  <a:schemeClr val="accent1">
                    <a:hueOff val="104794"/>
                    <a:lumOff val="-8431"/>
                  </a:schemeClr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local education website</a:t>
            </a:r>
          </a:p>
        </p:txBody>
      </p:sp>
      <p:sp>
        <p:nvSpPr>
          <p:cNvPr id="287" name="Shape 287"/>
          <p:cNvSpPr/>
          <p:nvPr/>
        </p:nvSpPr>
        <p:spPr>
          <a:xfrm flipV="1">
            <a:off x="11633199" y="5257800"/>
            <a:ext cx="1" cy="1092200"/>
          </a:xfrm>
          <a:prstGeom prst="line">
            <a:avLst/>
          </a:prstGeom>
          <a:ln w="63500">
            <a:solidFill>
              <a:srgbClr val="F3901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288" name="Shape 288"/>
          <p:cNvSpPr/>
          <p:nvPr/>
        </p:nvSpPr>
        <p:spPr>
          <a:xfrm>
            <a:off x="978225" y="7514695"/>
            <a:ext cx="9373207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>
                <a:solidFill>
                  <a:schemeClr val="accent5"/>
                </a:solidFill>
              </a:rPr>
              <a:t>New-R10:</a:t>
            </a:r>
            <a:r>
              <a:t> UMOBILE system MUST be able to prefetch the relevant service to the specific local community </a:t>
            </a:r>
          </a:p>
        </p:txBody>
      </p:sp>
      <p:sp>
        <p:nvSpPr>
          <p:cNvPr id="289" name="Shape 289"/>
          <p:cNvSpPr/>
          <p:nvPr/>
        </p:nvSpPr>
        <p:spPr>
          <a:xfrm>
            <a:off x="474738" y="1910612"/>
            <a:ext cx="12055324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What could be the potential service/content for migration/prefetching (R-10) ?</a:t>
            </a:r>
          </a:p>
        </p:txBody>
      </p:sp>
      <p:sp>
        <p:nvSpPr>
          <p:cNvPr id="290" name="Shape 290"/>
          <p:cNvSpPr/>
          <p:nvPr/>
        </p:nvSpPr>
        <p:spPr>
          <a:xfrm>
            <a:off x="406399" y="1177556"/>
            <a:ext cx="12192002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spcBef>
                <a:spcPts val="0"/>
              </a:spcBef>
              <a:defRPr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>
                <a:solidFill>
                  <a:schemeClr val="accent5"/>
                </a:solidFill>
              </a:rPr>
              <a:t>R-10 (D2.2):</a:t>
            </a:r>
            <a:r>
              <a:t> UMOBILE systems MUST be able prefetch data in order to improve service performance.</a:t>
            </a:r>
          </a:p>
        </p:txBody>
      </p:sp>
      <p:sp>
        <p:nvSpPr>
          <p:cNvPr id="291" name="Shape 291"/>
          <p:cNvSpPr/>
          <p:nvPr/>
        </p:nvSpPr>
        <p:spPr>
          <a:xfrm>
            <a:off x="775953" y="3499194"/>
            <a:ext cx="301162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spcBef>
                <a:spcPts val="1800"/>
              </a:spcBef>
              <a:defRPr sz="2400"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Chat message app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Localised Communication</a:t>
            </a:r>
          </a:p>
        </p:txBody>
      </p:sp>
      <p:sp>
        <p:nvSpPr>
          <p:cNvPr id="294" name="Shape 294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95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866" y="1761331"/>
            <a:ext cx="1905001" cy="1785938"/>
          </a:xfrm>
          <a:prstGeom prst="rect">
            <a:avLst/>
          </a:prstGeom>
          <a:ln w="25400">
            <a:miter lim="400000"/>
          </a:ln>
          <a:effectLst>
            <a:outerShdw sx="100000" sy="100000" kx="0" ky="0" algn="b" rotWithShape="0" blurRad="254000" dist="127000" dir="5400000">
              <a:srgbClr val="000000">
                <a:alpha val="70000"/>
              </a:srgbClr>
            </a:outerShdw>
          </a:effectLst>
        </p:spPr>
      </p:pic>
      <p:sp>
        <p:nvSpPr>
          <p:cNvPr id="296" name="Shape 296"/>
          <p:cNvSpPr/>
          <p:nvPr/>
        </p:nvSpPr>
        <p:spPr>
          <a:xfrm>
            <a:off x="8829166" y="3756000"/>
            <a:ext cx="4083448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1800"/>
              </a:spcBef>
              <a:defRPr sz="3200">
                <a:solidFill>
                  <a:srgbClr val="008F00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Line application (naver)</a:t>
            </a:r>
          </a:p>
        </p:txBody>
      </p:sp>
      <p:grpSp>
        <p:nvGrpSpPr>
          <p:cNvPr id="299" name="Group 299"/>
          <p:cNvGrpSpPr/>
          <p:nvPr/>
        </p:nvGrpSpPr>
        <p:grpSpPr>
          <a:xfrm>
            <a:off x="15999" y="2097110"/>
            <a:ext cx="8100097" cy="5385820"/>
            <a:chOff x="0" y="0"/>
            <a:chExt cx="8100096" cy="5385818"/>
          </a:xfrm>
        </p:grpSpPr>
        <p:pic>
          <p:nvPicPr>
            <p:cNvPr id="297" name="line_usageperrouter-eps-converted-to.pdf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428648"/>
              <a:ext cx="6589949" cy="49571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8" name="Shape 298"/>
            <p:cNvSpPr/>
            <p:nvPr/>
          </p:nvSpPr>
          <p:spPr>
            <a:xfrm>
              <a:off x="13853" y="0"/>
              <a:ext cx="8086244" cy="571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ctr">
                <a:spcBef>
                  <a:spcPts val="1800"/>
                </a:spcBef>
                <a:defRPr sz="3200">
                  <a:solidFill>
                    <a:srgbClr val="008F00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lvl1pPr>
            </a:lstStyle>
            <a:p>
              <a:pPr/>
              <a:r>
                <a:t>HTTP request to Line server from each router</a:t>
              </a:r>
            </a:p>
          </p:txBody>
        </p:sp>
      </p:grpSp>
      <p:sp>
        <p:nvSpPr>
          <p:cNvPr id="300" name="Shape 300"/>
          <p:cNvSpPr/>
          <p:nvPr/>
        </p:nvSpPr>
        <p:spPr>
          <a:xfrm>
            <a:off x="9210166" y="4890503"/>
            <a:ext cx="1549401" cy="1270001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ctr">
              <a:lnSpc>
                <a:spcPct val="80000"/>
              </a:lnSpc>
              <a:spcBef>
                <a:spcPts val="0"/>
              </a:spcBef>
              <a:defRPr sz="28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pPr>
            <a:r>
              <a:t>Line </a:t>
            </a:r>
          </a:p>
          <a:p>
            <a:pPr algn="ctr">
              <a:lnSpc>
                <a:spcPct val="80000"/>
              </a:lnSpc>
              <a:spcBef>
                <a:spcPts val="0"/>
              </a:spcBef>
              <a:defRPr sz="28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pPr>
            <a:r>
              <a:t>server</a:t>
            </a:r>
          </a:p>
        </p:txBody>
      </p:sp>
      <p:sp>
        <p:nvSpPr>
          <p:cNvPr id="301" name="Shape 301"/>
          <p:cNvSpPr/>
          <p:nvPr/>
        </p:nvSpPr>
        <p:spPr>
          <a:xfrm>
            <a:off x="7196736" y="8102600"/>
            <a:ext cx="1688190" cy="711200"/>
          </a:xfrm>
          <a:prstGeom prst="roundRect">
            <a:avLst>
              <a:gd name="adj" fmla="val 26786"/>
            </a:avLst>
          </a:prstGeom>
          <a:solidFill>
            <a:schemeClr val="accent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lnSpc>
                <a:spcPct val="80000"/>
              </a:lnSpc>
              <a:spcBef>
                <a:spcPts val="0"/>
              </a:spcBef>
              <a:defRPr sz="28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Sender</a:t>
            </a:r>
          </a:p>
        </p:txBody>
      </p:sp>
      <p:sp>
        <p:nvSpPr>
          <p:cNvPr id="302" name="Shape 302"/>
          <p:cNvSpPr/>
          <p:nvPr/>
        </p:nvSpPr>
        <p:spPr>
          <a:xfrm>
            <a:off x="10619866" y="8102600"/>
            <a:ext cx="2056604" cy="711200"/>
          </a:xfrm>
          <a:prstGeom prst="roundRect">
            <a:avLst>
              <a:gd name="adj" fmla="val 26786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lnSpc>
                <a:spcPct val="80000"/>
              </a:lnSpc>
              <a:spcBef>
                <a:spcPts val="0"/>
              </a:spcBef>
              <a:defRPr sz="28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Receiver</a:t>
            </a:r>
          </a:p>
        </p:txBody>
      </p:sp>
      <p:sp>
        <p:nvSpPr>
          <p:cNvPr id="303" name="Shape 303"/>
          <p:cNvSpPr/>
          <p:nvPr/>
        </p:nvSpPr>
        <p:spPr>
          <a:xfrm flipV="1">
            <a:off x="8016563" y="6160503"/>
            <a:ext cx="1701233" cy="1932748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304" name="Shape 304"/>
          <p:cNvSpPr/>
          <p:nvPr/>
        </p:nvSpPr>
        <p:spPr>
          <a:xfrm>
            <a:off x="7677003" y="6610372"/>
            <a:ext cx="1092201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32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Send </a:t>
            </a:r>
          </a:p>
          <a:p>
            <a:pPr>
              <a:spcBef>
                <a:spcPts val="0"/>
              </a:spcBef>
              <a:defRPr sz="32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msg</a:t>
            </a:r>
          </a:p>
        </p:txBody>
      </p:sp>
      <p:sp>
        <p:nvSpPr>
          <p:cNvPr id="305" name="Shape 305"/>
          <p:cNvSpPr/>
          <p:nvPr/>
        </p:nvSpPr>
        <p:spPr>
          <a:xfrm>
            <a:off x="10587649" y="6142428"/>
            <a:ext cx="1259108" cy="198377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306" name="Shape 306"/>
          <p:cNvSpPr/>
          <p:nvPr/>
        </p:nvSpPr>
        <p:spPr>
          <a:xfrm>
            <a:off x="10813915" y="6140450"/>
            <a:ext cx="2031604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0"/>
              </a:spcBef>
              <a:defRPr sz="32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Notification</a:t>
            </a:r>
          </a:p>
        </p:txBody>
      </p:sp>
      <p:sp>
        <p:nvSpPr>
          <p:cNvPr id="307" name="Shape 307"/>
          <p:cNvSpPr/>
          <p:nvPr/>
        </p:nvSpPr>
        <p:spPr>
          <a:xfrm flipH="1" flipV="1">
            <a:off x="10147369" y="6246019"/>
            <a:ext cx="1061063" cy="1763601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308" name="Shape 308"/>
          <p:cNvSpPr/>
          <p:nvPr/>
        </p:nvSpPr>
        <p:spPr>
          <a:xfrm>
            <a:off x="9222227" y="7252492"/>
            <a:ext cx="1525280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32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Retrieve </a:t>
            </a:r>
          </a:p>
          <a:p>
            <a:pPr>
              <a:spcBef>
                <a:spcPts val="0"/>
              </a:spcBef>
              <a:defRPr sz="32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msg</a:t>
            </a:r>
          </a:p>
        </p:txBody>
      </p:sp>
      <p:sp>
        <p:nvSpPr>
          <p:cNvPr id="309" name="Shape 309"/>
          <p:cNvSpPr/>
          <p:nvPr/>
        </p:nvSpPr>
        <p:spPr>
          <a:xfrm>
            <a:off x="8866116" y="6634160"/>
            <a:ext cx="1879601" cy="431801"/>
          </a:xfrm>
          <a:prstGeom prst="ellipse">
            <a:avLst/>
          </a:prstGeom>
          <a:ln w="254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Localised Communication</a:t>
            </a:r>
          </a:p>
        </p:txBody>
      </p:sp>
      <p:sp>
        <p:nvSpPr>
          <p:cNvPr id="312" name="Shape 312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313" name="pair2-eps-converted-to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0200" y="2613167"/>
            <a:ext cx="7618677" cy="5731015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Shape 314"/>
          <p:cNvSpPr/>
          <p:nvPr/>
        </p:nvSpPr>
        <p:spPr>
          <a:xfrm>
            <a:off x="381000" y="9001549"/>
            <a:ext cx="11161911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1800"/>
              </a:spcBef>
              <a:defRPr sz="32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A pair of communication represents the localised communication</a:t>
            </a:r>
          </a:p>
        </p:txBody>
      </p:sp>
      <p:sp>
        <p:nvSpPr>
          <p:cNvPr id="315" name="Shape 315"/>
          <p:cNvSpPr/>
          <p:nvPr/>
        </p:nvSpPr>
        <p:spPr>
          <a:xfrm>
            <a:off x="2854739" y="8133786"/>
            <a:ext cx="1" cy="975246"/>
          </a:xfrm>
          <a:prstGeom prst="line">
            <a:avLst/>
          </a:prstGeom>
          <a:ln w="63500">
            <a:solidFill>
              <a:srgbClr val="00882B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316" name="Shape 316"/>
          <p:cNvSpPr/>
          <p:nvPr/>
        </p:nvSpPr>
        <p:spPr>
          <a:xfrm>
            <a:off x="7853527" y="3841750"/>
            <a:ext cx="3964055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1800"/>
              </a:spcBef>
              <a:defRPr sz="32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Achieve</a:t>
            </a:r>
            <a:r>
              <a:rPr>
                <a:solidFill>
                  <a:srgbClr val="C82506"/>
                </a:solidFill>
              </a:rPr>
              <a:t>10% - 15%</a:t>
            </a:r>
            <a:r>
              <a:t> of identified pairs </a:t>
            </a:r>
          </a:p>
        </p:txBody>
      </p:sp>
      <p:sp>
        <p:nvSpPr>
          <p:cNvPr id="317" name="Shape 317"/>
          <p:cNvSpPr/>
          <p:nvPr/>
        </p:nvSpPr>
        <p:spPr>
          <a:xfrm>
            <a:off x="2768600" y="3257550"/>
            <a:ext cx="4811911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1800"/>
              </a:spcBef>
              <a:defRPr sz="3200">
                <a:solidFill>
                  <a:srgbClr val="D2593D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r>
              <a:t>Varying window size 1s - 5s</a:t>
            </a:r>
          </a:p>
        </p:txBody>
      </p:sp>
      <p:sp>
        <p:nvSpPr>
          <p:cNvPr id="318" name="Shape 318"/>
          <p:cNvSpPr/>
          <p:nvPr/>
        </p:nvSpPr>
        <p:spPr>
          <a:xfrm>
            <a:off x="7785794" y="5139126"/>
            <a:ext cx="4659976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1800"/>
              </a:spcBef>
              <a:defRPr sz="32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From interview </a:t>
            </a:r>
            <a:r>
              <a:rPr>
                <a:solidFill>
                  <a:srgbClr val="C82506"/>
                </a:solidFill>
              </a:rPr>
              <a:t>10% - 20%</a:t>
            </a:r>
            <a:r>
              <a:t> of messages are local</a:t>
            </a:r>
          </a:p>
        </p:txBody>
      </p:sp>
      <p:grpSp>
        <p:nvGrpSpPr>
          <p:cNvPr id="322" name="Group 322"/>
          <p:cNvGrpSpPr/>
          <p:nvPr/>
        </p:nvGrpSpPr>
        <p:grpSpPr>
          <a:xfrm>
            <a:off x="152010" y="1212850"/>
            <a:ext cx="10898893" cy="1358901"/>
            <a:chOff x="0" y="0"/>
            <a:chExt cx="10898891" cy="1358900"/>
          </a:xfrm>
        </p:grpSpPr>
        <p:sp>
          <p:nvSpPr>
            <p:cNvPr id="319" name="Shape 319"/>
            <p:cNvSpPr/>
            <p:nvPr/>
          </p:nvSpPr>
          <p:spPr>
            <a:xfrm>
              <a:off x="0" y="0"/>
              <a:ext cx="6146256" cy="1358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400">
                  <a:solidFill>
                    <a:schemeClr val="accent4">
                      <a:hueOff val="-1395324"/>
                      <a:satOff val="-3373"/>
                      <a:lumOff val="-9849"/>
                    </a:schemeClr>
                  </a:solidFill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lvl1pPr>
            </a:lstStyle>
            <a:p>
              <a:pPr/>
              <a:r>
                <a:t>This supports the general requirement of UMOBILE in terms of supporting the localised services and communication.</a:t>
              </a:r>
            </a:p>
          </p:txBody>
        </p:sp>
        <p:sp>
          <p:nvSpPr>
            <p:cNvPr id="320" name="Shape 320"/>
            <p:cNvSpPr/>
            <p:nvPr/>
          </p:nvSpPr>
          <p:spPr>
            <a:xfrm>
              <a:off x="7723129" y="374545"/>
              <a:ext cx="3175763" cy="444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pPr>
              <a:r>
                <a:rPr>
                  <a:solidFill>
                    <a:schemeClr val="accent5"/>
                  </a:solidFill>
                </a:rPr>
                <a:t>Action:</a:t>
              </a:r>
              <a:r>
                <a:t>  we developed Oi </a:t>
              </a:r>
            </a:p>
          </p:txBody>
        </p:sp>
        <p:sp>
          <p:nvSpPr>
            <p:cNvPr id="321" name="Shape 321"/>
            <p:cNvSpPr/>
            <p:nvPr/>
          </p:nvSpPr>
          <p:spPr>
            <a:xfrm>
              <a:off x="5847546" y="611258"/>
              <a:ext cx="1679796" cy="1"/>
            </a:xfrm>
            <a:prstGeom prst="line">
              <a:avLst/>
            </a:prstGeom>
            <a:noFill/>
            <a:ln w="50800" cap="flat">
              <a:solidFill>
                <a:schemeClr val="accent5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lnSpc>
                  <a:spcPct val="80000"/>
                </a:lnSpc>
                <a:spcBef>
                  <a:spcPts val="0"/>
                </a:spcBef>
                <a:defRPr cap="all" sz="2800">
                  <a:latin typeface="+mn-lt"/>
                  <a:ea typeface="+mn-ea"/>
                  <a:cs typeface="+mn-cs"/>
                  <a:sym typeface="DIN Condensed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5" presetID="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vertical)" transition="in">
                                      <p:cBhvr>
                                        <p:cTn id="15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8" grpId="2"/>
      <p:bldP build="whole" bldLvl="1" animBg="1" rev="0" advAuto="0" spid="322" grpId="3"/>
      <p:bldP build="whole" bldLvl="1" animBg="1" rev="0" advAuto="0" spid="3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Social Interview</a:t>
            </a:r>
          </a:p>
        </p:txBody>
      </p:sp>
      <p:sp>
        <p:nvSpPr>
          <p:cNvPr id="325" name="Shape 325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326" name="Android1.png"/>
          <p:cNvPicPr>
            <a:picLocks noChangeAspect="1"/>
          </p:cNvPicPr>
          <p:nvPr/>
        </p:nvPicPr>
        <p:blipFill>
          <a:blip r:embed="rId2">
            <a:alphaModFix amt="14210"/>
            <a:extLst/>
          </a:blip>
          <a:srcRect l="0" t="3" r="93490" b="0"/>
          <a:stretch>
            <a:fillRect/>
          </a:stretch>
        </p:blipFill>
        <p:spPr>
          <a:xfrm>
            <a:off x="6024512" y="973280"/>
            <a:ext cx="396841" cy="6083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21578" y="21600"/>
                </a:lnTo>
                <a:cubicBezTo>
                  <a:pt x="21579" y="21574"/>
                  <a:pt x="21600" y="21561"/>
                  <a:pt x="21600" y="21532"/>
                </a:cubicBez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  <p:grpSp>
        <p:nvGrpSpPr>
          <p:cNvPr id="358" name="Group 358"/>
          <p:cNvGrpSpPr/>
          <p:nvPr/>
        </p:nvGrpSpPr>
        <p:grpSpPr>
          <a:xfrm>
            <a:off x="6246865" y="1788526"/>
            <a:ext cx="6663051" cy="3414538"/>
            <a:chOff x="0" y="0"/>
            <a:chExt cx="6663049" cy="3414536"/>
          </a:xfrm>
        </p:grpSpPr>
        <p:sp>
          <p:nvSpPr>
            <p:cNvPr id="327" name="Shape 327"/>
            <p:cNvSpPr/>
            <p:nvPr/>
          </p:nvSpPr>
          <p:spPr>
            <a:xfrm>
              <a:off x="0" y="0"/>
              <a:ext cx="6663050" cy="3414537"/>
            </a:xfrm>
            <a:prstGeom prst="roundRect">
              <a:avLst>
                <a:gd name="adj" fmla="val 5579"/>
              </a:avLst>
            </a:prstGeom>
            <a:solidFill>
              <a:srgbClr val="CBCBCB">
                <a:alpha val="37928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F15A28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pic>
          <p:nvPicPr>
            <p:cNvPr id="328" name="computer_pc_PNG7706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82540" y="957365"/>
              <a:ext cx="835462" cy="8354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9" name="smart_phones_new.jp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398" t="10753" r="251" b="7752"/>
            <a:stretch>
              <a:fillRect/>
            </a:stretch>
          </p:blipFill>
          <p:spPr>
            <a:xfrm>
              <a:off x="2865072" y="284186"/>
              <a:ext cx="2056607" cy="1363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9" fill="norm" stroke="1" extrusionOk="0">
                  <a:moveTo>
                    <a:pt x="12259" y="3"/>
                  </a:moveTo>
                  <a:cubicBezTo>
                    <a:pt x="11947" y="9"/>
                    <a:pt x="11589" y="20"/>
                    <a:pt x="11183" y="34"/>
                  </a:cubicBezTo>
                  <a:cubicBezTo>
                    <a:pt x="9601" y="90"/>
                    <a:pt x="8228" y="207"/>
                    <a:pt x="8132" y="295"/>
                  </a:cubicBezTo>
                  <a:cubicBezTo>
                    <a:pt x="8036" y="384"/>
                    <a:pt x="7957" y="1312"/>
                    <a:pt x="7957" y="2359"/>
                  </a:cubicBezTo>
                  <a:cubicBezTo>
                    <a:pt x="7957" y="3406"/>
                    <a:pt x="7870" y="4341"/>
                    <a:pt x="7761" y="4441"/>
                  </a:cubicBezTo>
                  <a:cubicBezTo>
                    <a:pt x="7653" y="4541"/>
                    <a:pt x="7160" y="3678"/>
                    <a:pt x="6669" y="2520"/>
                  </a:cubicBezTo>
                  <a:cubicBezTo>
                    <a:pt x="5514" y="-202"/>
                    <a:pt x="5173" y="-227"/>
                    <a:pt x="2526" y="2210"/>
                  </a:cubicBezTo>
                  <a:cubicBezTo>
                    <a:pt x="1455" y="3195"/>
                    <a:pt x="522" y="4143"/>
                    <a:pt x="450" y="4317"/>
                  </a:cubicBezTo>
                  <a:cubicBezTo>
                    <a:pt x="378" y="4491"/>
                    <a:pt x="228" y="4549"/>
                    <a:pt x="117" y="4447"/>
                  </a:cubicBezTo>
                  <a:cubicBezTo>
                    <a:pt x="71" y="4405"/>
                    <a:pt x="32" y="5043"/>
                    <a:pt x="0" y="5970"/>
                  </a:cubicBezTo>
                  <a:cubicBezTo>
                    <a:pt x="31" y="6505"/>
                    <a:pt x="68" y="6890"/>
                    <a:pt x="108" y="6890"/>
                  </a:cubicBezTo>
                  <a:cubicBezTo>
                    <a:pt x="277" y="6890"/>
                    <a:pt x="776" y="7965"/>
                    <a:pt x="2017" y="11010"/>
                  </a:cubicBezTo>
                  <a:cubicBezTo>
                    <a:pt x="2180" y="11409"/>
                    <a:pt x="2316" y="11844"/>
                    <a:pt x="2322" y="11980"/>
                  </a:cubicBezTo>
                  <a:cubicBezTo>
                    <a:pt x="2327" y="12115"/>
                    <a:pt x="2532" y="12543"/>
                    <a:pt x="2776" y="12931"/>
                  </a:cubicBezTo>
                  <a:cubicBezTo>
                    <a:pt x="3021" y="13318"/>
                    <a:pt x="3160" y="13778"/>
                    <a:pt x="3089" y="13950"/>
                  </a:cubicBezTo>
                  <a:cubicBezTo>
                    <a:pt x="3017" y="14123"/>
                    <a:pt x="3096" y="14341"/>
                    <a:pt x="3260" y="14435"/>
                  </a:cubicBezTo>
                  <a:cubicBezTo>
                    <a:pt x="3672" y="14670"/>
                    <a:pt x="5516" y="19254"/>
                    <a:pt x="5402" y="19761"/>
                  </a:cubicBezTo>
                  <a:cubicBezTo>
                    <a:pt x="5351" y="19988"/>
                    <a:pt x="5393" y="20134"/>
                    <a:pt x="5494" y="20084"/>
                  </a:cubicBezTo>
                  <a:cubicBezTo>
                    <a:pt x="5595" y="20034"/>
                    <a:pt x="5905" y="20338"/>
                    <a:pt x="6186" y="20756"/>
                  </a:cubicBezTo>
                  <a:cubicBezTo>
                    <a:pt x="6482" y="21197"/>
                    <a:pt x="6693" y="21373"/>
                    <a:pt x="6969" y="21358"/>
                  </a:cubicBezTo>
                  <a:cubicBezTo>
                    <a:pt x="7061" y="21354"/>
                    <a:pt x="7162" y="21329"/>
                    <a:pt x="7274" y="21284"/>
                  </a:cubicBezTo>
                  <a:cubicBezTo>
                    <a:pt x="7591" y="21157"/>
                    <a:pt x="9169" y="20985"/>
                    <a:pt x="10783" y="20905"/>
                  </a:cubicBezTo>
                  <a:cubicBezTo>
                    <a:pt x="12860" y="20802"/>
                    <a:pt x="13863" y="20621"/>
                    <a:pt x="14214" y="20283"/>
                  </a:cubicBezTo>
                  <a:cubicBezTo>
                    <a:pt x="14789" y="19730"/>
                    <a:pt x="15285" y="19979"/>
                    <a:pt x="14918" y="20638"/>
                  </a:cubicBezTo>
                  <a:cubicBezTo>
                    <a:pt x="14728" y="20979"/>
                    <a:pt x="14945" y="21049"/>
                    <a:pt x="16048" y="21010"/>
                  </a:cubicBezTo>
                  <a:cubicBezTo>
                    <a:pt x="17412" y="20963"/>
                    <a:pt x="17415" y="20964"/>
                    <a:pt x="17423" y="19997"/>
                  </a:cubicBezTo>
                  <a:cubicBezTo>
                    <a:pt x="17429" y="19359"/>
                    <a:pt x="17553" y="18990"/>
                    <a:pt x="17790" y="18922"/>
                  </a:cubicBezTo>
                  <a:cubicBezTo>
                    <a:pt x="18032" y="18853"/>
                    <a:pt x="18175" y="18430"/>
                    <a:pt x="18220" y="17629"/>
                  </a:cubicBezTo>
                  <a:cubicBezTo>
                    <a:pt x="18271" y="16713"/>
                    <a:pt x="18371" y="16452"/>
                    <a:pt x="18657" y="16523"/>
                  </a:cubicBezTo>
                  <a:cubicBezTo>
                    <a:pt x="18963" y="16599"/>
                    <a:pt x="19016" y="16400"/>
                    <a:pt x="18957" y="15392"/>
                  </a:cubicBezTo>
                  <a:cubicBezTo>
                    <a:pt x="18880" y="14051"/>
                    <a:pt x="19162" y="12904"/>
                    <a:pt x="19495" y="13210"/>
                  </a:cubicBezTo>
                  <a:cubicBezTo>
                    <a:pt x="19616" y="13322"/>
                    <a:pt x="19689" y="13013"/>
                    <a:pt x="19662" y="12483"/>
                  </a:cubicBezTo>
                  <a:cubicBezTo>
                    <a:pt x="19607" y="11408"/>
                    <a:pt x="19850" y="10676"/>
                    <a:pt x="20166" y="10967"/>
                  </a:cubicBezTo>
                  <a:cubicBezTo>
                    <a:pt x="20302" y="11092"/>
                    <a:pt x="20361" y="10808"/>
                    <a:pt x="20316" y="10240"/>
                  </a:cubicBezTo>
                  <a:cubicBezTo>
                    <a:pt x="20256" y="9473"/>
                    <a:pt x="20332" y="9298"/>
                    <a:pt x="20758" y="9208"/>
                  </a:cubicBezTo>
                  <a:cubicBezTo>
                    <a:pt x="21222" y="9110"/>
                    <a:pt x="21260" y="8973"/>
                    <a:pt x="21158" y="7847"/>
                  </a:cubicBezTo>
                  <a:cubicBezTo>
                    <a:pt x="21087" y="7054"/>
                    <a:pt x="21157" y="6383"/>
                    <a:pt x="21346" y="6013"/>
                  </a:cubicBezTo>
                  <a:cubicBezTo>
                    <a:pt x="21480" y="5750"/>
                    <a:pt x="21555" y="5074"/>
                    <a:pt x="21600" y="3919"/>
                  </a:cubicBezTo>
                  <a:lnTo>
                    <a:pt x="21104" y="4056"/>
                  </a:lnTo>
                  <a:cubicBezTo>
                    <a:pt x="20708" y="4168"/>
                    <a:pt x="20489" y="4034"/>
                    <a:pt x="20325" y="3577"/>
                  </a:cubicBezTo>
                  <a:cubicBezTo>
                    <a:pt x="20166" y="3137"/>
                    <a:pt x="19937" y="2985"/>
                    <a:pt x="19583" y="3086"/>
                  </a:cubicBezTo>
                  <a:cubicBezTo>
                    <a:pt x="19229" y="3186"/>
                    <a:pt x="18924" y="2994"/>
                    <a:pt x="18611" y="2458"/>
                  </a:cubicBezTo>
                  <a:cubicBezTo>
                    <a:pt x="18289" y="1907"/>
                    <a:pt x="18030" y="1738"/>
                    <a:pt x="17715" y="1886"/>
                  </a:cubicBezTo>
                  <a:cubicBezTo>
                    <a:pt x="17413" y="2029"/>
                    <a:pt x="17133" y="1881"/>
                    <a:pt x="16844" y="1420"/>
                  </a:cubicBezTo>
                  <a:cubicBezTo>
                    <a:pt x="16438" y="772"/>
                    <a:pt x="15413" y="433"/>
                    <a:pt x="15660" y="1029"/>
                  </a:cubicBezTo>
                  <a:cubicBezTo>
                    <a:pt x="15726" y="1187"/>
                    <a:pt x="15637" y="1494"/>
                    <a:pt x="15460" y="1712"/>
                  </a:cubicBezTo>
                  <a:cubicBezTo>
                    <a:pt x="15283" y="1931"/>
                    <a:pt x="15188" y="2236"/>
                    <a:pt x="15252" y="2390"/>
                  </a:cubicBezTo>
                  <a:cubicBezTo>
                    <a:pt x="15421" y="2798"/>
                    <a:pt x="14932" y="4031"/>
                    <a:pt x="14689" y="3807"/>
                  </a:cubicBezTo>
                  <a:cubicBezTo>
                    <a:pt x="14575" y="3702"/>
                    <a:pt x="14478" y="3005"/>
                    <a:pt x="14476" y="2259"/>
                  </a:cubicBezTo>
                  <a:cubicBezTo>
                    <a:pt x="14471" y="236"/>
                    <a:pt x="14442" y="-36"/>
                    <a:pt x="12259" y="3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330" name="Shape 330"/>
            <p:cNvSpPr/>
            <p:nvPr/>
          </p:nvSpPr>
          <p:spPr>
            <a:xfrm>
              <a:off x="332313" y="1117748"/>
              <a:ext cx="906731" cy="7162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48" sz="4800">
                  <a:solidFill>
                    <a:srgbClr val="498EBF"/>
                  </a:solidFill>
                  <a:latin typeface="+mn-lt"/>
                  <a:ea typeface="+mn-ea"/>
                  <a:cs typeface="+mn-cs"/>
                  <a:sym typeface="DIN Condensed"/>
                </a:defRPr>
              </a:lvl1pPr>
            </a:lstStyle>
            <a:p>
              <a:pPr/>
              <a:r>
                <a:t>40%</a:t>
              </a:r>
            </a:p>
          </p:txBody>
        </p:sp>
        <p:sp>
          <p:nvSpPr>
            <p:cNvPr id="331" name="Shape 331"/>
            <p:cNvSpPr/>
            <p:nvPr/>
          </p:nvSpPr>
          <p:spPr>
            <a:xfrm>
              <a:off x="4940233" y="328742"/>
              <a:ext cx="1501420" cy="13284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97" sz="9700">
                  <a:solidFill>
                    <a:srgbClr val="DA256D"/>
                  </a:solidFill>
                  <a:latin typeface="+mn-lt"/>
                  <a:ea typeface="+mn-ea"/>
                  <a:cs typeface="+mn-cs"/>
                  <a:sym typeface="DIN Condensed"/>
                </a:defRPr>
              </a:lvl1pPr>
            </a:lstStyle>
            <a:p>
              <a:pPr/>
              <a:r>
                <a:t>60%</a:t>
              </a:r>
            </a:p>
          </p:txBody>
        </p:sp>
        <p:sp>
          <p:nvSpPr>
            <p:cNvPr id="332" name="Shape 332"/>
            <p:cNvSpPr/>
            <p:nvPr/>
          </p:nvSpPr>
          <p:spPr>
            <a:xfrm>
              <a:off x="2276851" y="1063946"/>
              <a:ext cx="906730" cy="584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38" sz="3800">
                  <a:solidFill>
                    <a:srgbClr val="747676"/>
                  </a:solidFill>
                  <a:latin typeface="ヒラギノ角ゴ StdN"/>
                  <a:ea typeface="ヒラギノ角ゴ StdN"/>
                  <a:cs typeface="ヒラギノ角ゴ StdN"/>
                  <a:sym typeface="ヒラギノ角ゴ StdN"/>
                </a:defRPr>
              </a:lvl1pPr>
            </a:lstStyle>
            <a:p>
              <a:pPr/>
              <a:r>
                <a:t>VS</a:t>
              </a:r>
            </a:p>
          </p:txBody>
        </p:sp>
        <p:pic>
          <p:nvPicPr>
            <p:cNvPr id="333" name="Android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106144" y="2036880"/>
              <a:ext cx="1198677" cy="11961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4" name="Shape 334"/>
            <p:cNvSpPr/>
            <p:nvPr/>
          </p:nvSpPr>
          <p:spPr>
            <a:xfrm>
              <a:off x="198945" y="2268984"/>
              <a:ext cx="1086714" cy="97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68" sz="6800">
                  <a:solidFill>
                    <a:srgbClr val="A4CA39"/>
                  </a:solidFill>
                  <a:latin typeface="+mn-lt"/>
                  <a:ea typeface="+mn-ea"/>
                  <a:cs typeface="+mn-cs"/>
                  <a:sym typeface="DIN Condensed"/>
                </a:defRPr>
              </a:lvl1pPr>
            </a:lstStyle>
            <a:p>
              <a:pPr/>
              <a:r>
                <a:t>91%</a:t>
              </a:r>
            </a:p>
          </p:txBody>
        </p:sp>
        <p:grpSp>
          <p:nvGrpSpPr>
            <p:cNvPr id="356" name="Group 356"/>
            <p:cNvGrpSpPr/>
            <p:nvPr/>
          </p:nvGrpSpPr>
          <p:grpSpPr>
            <a:xfrm>
              <a:off x="2020391" y="2196881"/>
              <a:ext cx="4393331" cy="875964"/>
              <a:chOff x="0" y="-57"/>
              <a:chExt cx="4393329" cy="875963"/>
            </a:xfrm>
          </p:grpSpPr>
          <p:pic>
            <p:nvPicPr>
              <p:cNvPr id="335" name="apple-logo-2.jpg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rcRect l="18756" t="7675" r="18474" b="9688"/>
              <a:stretch>
                <a:fillRect/>
              </a:stretch>
            </p:blipFill>
            <p:spPr>
              <a:xfrm>
                <a:off x="4034549" y="-58"/>
                <a:ext cx="358781" cy="4159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593" fill="norm" stroke="1" extrusionOk="0">
                    <a:moveTo>
                      <a:pt x="14837" y="3"/>
                    </a:moveTo>
                    <a:cubicBezTo>
                      <a:pt x="14762" y="13"/>
                      <a:pt x="14654" y="52"/>
                      <a:pt x="14551" y="85"/>
                    </a:cubicBezTo>
                    <a:cubicBezTo>
                      <a:pt x="14528" y="93"/>
                      <a:pt x="14504" y="97"/>
                      <a:pt x="14479" y="106"/>
                    </a:cubicBezTo>
                    <a:cubicBezTo>
                      <a:pt x="14245" y="188"/>
                      <a:pt x="13939" y="323"/>
                      <a:pt x="13547" y="497"/>
                    </a:cubicBezTo>
                    <a:cubicBezTo>
                      <a:pt x="13289" y="612"/>
                      <a:pt x="13054" y="721"/>
                      <a:pt x="12830" y="848"/>
                    </a:cubicBezTo>
                    <a:cubicBezTo>
                      <a:pt x="12765" y="884"/>
                      <a:pt x="12726" y="933"/>
                      <a:pt x="12663" y="971"/>
                    </a:cubicBezTo>
                    <a:cubicBezTo>
                      <a:pt x="12507" y="1066"/>
                      <a:pt x="12348" y="1158"/>
                      <a:pt x="12209" y="1260"/>
                    </a:cubicBezTo>
                    <a:cubicBezTo>
                      <a:pt x="12113" y="1330"/>
                      <a:pt x="12011" y="1391"/>
                      <a:pt x="11922" y="1466"/>
                    </a:cubicBezTo>
                    <a:cubicBezTo>
                      <a:pt x="11901" y="1484"/>
                      <a:pt x="11872" y="1509"/>
                      <a:pt x="11851" y="1527"/>
                    </a:cubicBezTo>
                    <a:cubicBezTo>
                      <a:pt x="11721" y="1641"/>
                      <a:pt x="11605" y="1755"/>
                      <a:pt x="11492" y="1878"/>
                    </a:cubicBezTo>
                    <a:cubicBezTo>
                      <a:pt x="11465" y="1907"/>
                      <a:pt x="11447" y="1951"/>
                      <a:pt x="11421" y="1981"/>
                    </a:cubicBezTo>
                    <a:cubicBezTo>
                      <a:pt x="11311" y="2107"/>
                      <a:pt x="11203" y="2235"/>
                      <a:pt x="11110" y="2372"/>
                    </a:cubicBezTo>
                    <a:cubicBezTo>
                      <a:pt x="11018" y="2508"/>
                      <a:pt x="10947" y="2635"/>
                      <a:pt x="10871" y="2784"/>
                    </a:cubicBezTo>
                    <a:cubicBezTo>
                      <a:pt x="10797" y="2931"/>
                      <a:pt x="10718" y="3101"/>
                      <a:pt x="10656" y="3258"/>
                    </a:cubicBezTo>
                    <a:cubicBezTo>
                      <a:pt x="10637" y="3307"/>
                      <a:pt x="10602" y="3331"/>
                      <a:pt x="10584" y="3382"/>
                    </a:cubicBezTo>
                    <a:cubicBezTo>
                      <a:pt x="10517" y="3570"/>
                      <a:pt x="10467" y="3773"/>
                      <a:pt x="10417" y="3979"/>
                    </a:cubicBezTo>
                    <a:cubicBezTo>
                      <a:pt x="10369" y="4180"/>
                      <a:pt x="10309" y="4381"/>
                      <a:pt x="10250" y="4556"/>
                    </a:cubicBezTo>
                    <a:cubicBezTo>
                      <a:pt x="10190" y="4731"/>
                      <a:pt x="10146" y="4876"/>
                      <a:pt x="10083" y="5009"/>
                    </a:cubicBezTo>
                    <a:cubicBezTo>
                      <a:pt x="9957" y="5275"/>
                      <a:pt x="9819" y="5441"/>
                      <a:pt x="9724" y="5442"/>
                    </a:cubicBezTo>
                    <a:cubicBezTo>
                      <a:pt x="9536" y="5444"/>
                      <a:pt x="8499" y="5335"/>
                      <a:pt x="7407" y="5194"/>
                    </a:cubicBezTo>
                    <a:cubicBezTo>
                      <a:pt x="7100" y="5155"/>
                      <a:pt x="6778" y="5136"/>
                      <a:pt x="6475" y="5133"/>
                    </a:cubicBezTo>
                    <a:cubicBezTo>
                      <a:pt x="6324" y="5131"/>
                      <a:pt x="6171" y="5125"/>
                      <a:pt x="6021" y="5133"/>
                    </a:cubicBezTo>
                    <a:cubicBezTo>
                      <a:pt x="5824" y="5143"/>
                      <a:pt x="5641" y="5169"/>
                      <a:pt x="5448" y="5194"/>
                    </a:cubicBezTo>
                    <a:cubicBezTo>
                      <a:pt x="5434" y="5196"/>
                      <a:pt x="5414" y="5193"/>
                      <a:pt x="5400" y="5194"/>
                    </a:cubicBezTo>
                    <a:cubicBezTo>
                      <a:pt x="5366" y="5199"/>
                      <a:pt x="5338" y="5210"/>
                      <a:pt x="5304" y="5215"/>
                    </a:cubicBezTo>
                    <a:cubicBezTo>
                      <a:pt x="5301" y="5215"/>
                      <a:pt x="5283" y="5215"/>
                      <a:pt x="5280" y="5215"/>
                    </a:cubicBezTo>
                    <a:cubicBezTo>
                      <a:pt x="4894" y="5273"/>
                      <a:pt x="4521" y="5366"/>
                      <a:pt x="4157" y="5483"/>
                    </a:cubicBezTo>
                    <a:cubicBezTo>
                      <a:pt x="4109" y="5498"/>
                      <a:pt x="4079" y="5510"/>
                      <a:pt x="4038" y="5524"/>
                    </a:cubicBezTo>
                    <a:cubicBezTo>
                      <a:pt x="3854" y="5587"/>
                      <a:pt x="3665" y="5652"/>
                      <a:pt x="3488" y="5730"/>
                    </a:cubicBezTo>
                    <a:cubicBezTo>
                      <a:pt x="3226" y="5845"/>
                      <a:pt x="2967" y="5975"/>
                      <a:pt x="2724" y="6121"/>
                    </a:cubicBezTo>
                    <a:cubicBezTo>
                      <a:pt x="2481" y="6268"/>
                      <a:pt x="2252" y="6440"/>
                      <a:pt x="2031" y="6616"/>
                    </a:cubicBezTo>
                    <a:cubicBezTo>
                      <a:pt x="1921" y="6704"/>
                      <a:pt x="1824" y="6788"/>
                      <a:pt x="1720" y="6884"/>
                    </a:cubicBezTo>
                    <a:cubicBezTo>
                      <a:pt x="1511" y="7076"/>
                      <a:pt x="1303" y="7284"/>
                      <a:pt x="1123" y="7502"/>
                    </a:cubicBezTo>
                    <a:cubicBezTo>
                      <a:pt x="1015" y="7631"/>
                      <a:pt x="922" y="7747"/>
                      <a:pt x="836" y="7873"/>
                    </a:cubicBezTo>
                    <a:cubicBezTo>
                      <a:pt x="750" y="8000"/>
                      <a:pt x="666" y="8130"/>
                      <a:pt x="597" y="8264"/>
                    </a:cubicBezTo>
                    <a:cubicBezTo>
                      <a:pt x="539" y="8378"/>
                      <a:pt x="501" y="8507"/>
                      <a:pt x="454" y="8635"/>
                    </a:cubicBezTo>
                    <a:cubicBezTo>
                      <a:pt x="432" y="8695"/>
                      <a:pt x="402" y="8758"/>
                      <a:pt x="382" y="8820"/>
                    </a:cubicBezTo>
                    <a:cubicBezTo>
                      <a:pt x="366" y="8872"/>
                      <a:pt x="349" y="8931"/>
                      <a:pt x="335" y="8985"/>
                    </a:cubicBezTo>
                    <a:cubicBezTo>
                      <a:pt x="214" y="9438"/>
                      <a:pt x="146" y="9990"/>
                      <a:pt x="96" y="10757"/>
                    </a:cubicBezTo>
                    <a:cubicBezTo>
                      <a:pt x="68" y="11171"/>
                      <a:pt x="41" y="11656"/>
                      <a:pt x="24" y="12199"/>
                    </a:cubicBezTo>
                    <a:cubicBezTo>
                      <a:pt x="22" y="12264"/>
                      <a:pt x="26" y="12317"/>
                      <a:pt x="24" y="12384"/>
                    </a:cubicBezTo>
                    <a:cubicBezTo>
                      <a:pt x="8" y="12997"/>
                      <a:pt x="-1" y="13438"/>
                      <a:pt x="0" y="13868"/>
                    </a:cubicBezTo>
                    <a:cubicBezTo>
                      <a:pt x="1" y="13931"/>
                      <a:pt x="-1" y="14012"/>
                      <a:pt x="0" y="14074"/>
                    </a:cubicBezTo>
                    <a:cubicBezTo>
                      <a:pt x="7" y="14498"/>
                      <a:pt x="23" y="14861"/>
                      <a:pt x="48" y="15165"/>
                    </a:cubicBezTo>
                    <a:cubicBezTo>
                      <a:pt x="98" y="15587"/>
                      <a:pt x="211" y="15885"/>
                      <a:pt x="358" y="16134"/>
                    </a:cubicBezTo>
                    <a:cubicBezTo>
                      <a:pt x="401" y="16115"/>
                      <a:pt x="449" y="16101"/>
                      <a:pt x="502" y="16113"/>
                    </a:cubicBezTo>
                    <a:cubicBezTo>
                      <a:pt x="542" y="16123"/>
                      <a:pt x="562" y="16156"/>
                      <a:pt x="597" y="16175"/>
                    </a:cubicBezTo>
                    <a:cubicBezTo>
                      <a:pt x="646" y="16200"/>
                      <a:pt x="712" y="16236"/>
                      <a:pt x="765" y="16278"/>
                    </a:cubicBezTo>
                    <a:cubicBezTo>
                      <a:pt x="793" y="16300"/>
                      <a:pt x="807" y="16313"/>
                      <a:pt x="836" y="16340"/>
                    </a:cubicBezTo>
                    <a:cubicBezTo>
                      <a:pt x="897" y="16396"/>
                      <a:pt x="965" y="16454"/>
                      <a:pt x="1027" y="16525"/>
                    </a:cubicBezTo>
                    <a:cubicBezTo>
                      <a:pt x="1033" y="16531"/>
                      <a:pt x="1046" y="16539"/>
                      <a:pt x="1051" y="16546"/>
                    </a:cubicBezTo>
                    <a:cubicBezTo>
                      <a:pt x="1057" y="16552"/>
                      <a:pt x="1045" y="16559"/>
                      <a:pt x="1051" y="16566"/>
                    </a:cubicBezTo>
                    <a:cubicBezTo>
                      <a:pt x="1185" y="16723"/>
                      <a:pt x="1315" y="16907"/>
                      <a:pt x="1434" y="17102"/>
                    </a:cubicBezTo>
                    <a:cubicBezTo>
                      <a:pt x="1441" y="17111"/>
                      <a:pt x="1456" y="17120"/>
                      <a:pt x="1457" y="17123"/>
                    </a:cubicBezTo>
                    <a:cubicBezTo>
                      <a:pt x="1576" y="17323"/>
                      <a:pt x="1668" y="17508"/>
                      <a:pt x="1744" y="17699"/>
                    </a:cubicBezTo>
                    <a:cubicBezTo>
                      <a:pt x="1747" y="17704"/>
                      <a:pt x="1742" y="17716"/>
                      <a:pt x="1744" y="17720"/>
                    </a:cubicBezTo>
                    <a:cubicBezTo>
                      <a:pt x="1900" y="17982"/>
                      <a:pt x="1973" y="18219"/>
                      <a:pt x="1911" y="18359"/>
                    </a:cubicBezTo>
                    <a:cubicBezTo>
                      <a:pt x="1788" y="18635"/>
                      <a:pt x="2281" y="19482"/>
                      <a:pt x="3010" y="20254"/>
                    </a:cubicBezTo>
                    <a:cubicBezTo>
                      <a:pt x="3019" y="20264"/>
                      <a:pt x="3025" y="20285"/>
                      <a:pt x="3034" y="20295"/>
                    </a:cubicBezTo>
                    <a:cubicBezTo>
                      <a:pt x="3198" y="20465"/>
                      <a:pt x="3357" y="20598"/>
                      <a:pt x="3488" y="20728"/>
                    </a:cubicBezTo>
                    <a:cubicBezTo>
                      <a:pt x="3551" y="20791"/>
                      <a:pt x="3599" y="20840"/>
                      <a:pt x="3656" y="20893"/>
                    </a:cubicBezTo>
                    <a:cubicBezTo>
                      <a:pt x="3721" y="20953"/>
                      <a:pt x="3785" y="21027"/>
                      <a:pt x="3847" y="21078"/>
                    </a:cubicBezTo>
                    <a:cubicBezTo>
                      <a:pt x="3962" y="21174"/>
                      <a:pt x="4072" y="21259"/>
                      <a:pt x="4181" y="21325"/>
                    </a:cubicBezTo>
                    <a:cubicBezTo>
                      <a:pt x="4222" y="21348"/>
                      <a:pt x="4262" y="21347"/>
                      <a:pt x="4301" y="21366"/>
                    </a:cubicBezTo>
                    <a:cubicBezTo>
                      <a:pt x="4307" y="21370"/>
                      <a:pt x="4318" y="21384"/>
                      <a:pt x="4325" y="21387"/>
                    </a:cubicBezTo>
                    <a:cubicBezTo>
                      <a:pt x="4405" y="21427"/>
                      <a:pt x="4479" y="21461"/>
                      <a:pt x="4564" y="21490"/>
                    </a:cubicBezTo>
                    <a:cubicBezTo>
                      <a:pt x="4668" y="21523"/>
                      <a:pt x="4784" y="21536"/>
                      <a:pt x="4898" y="21552"/>
                    </a:cubicBezTo>
                    <a:cubicBezTo>
                      <a:pt x="5022" y="21569"/>
                      <a:pt x="5155" y="21592"/>
                      <a:pt x="5304" y="21593"/>
                    </a:cubicBezTo>
                    <a:lnTo>
                      <a:pt x="5400" y="21593"/>
                    </a:lnTo>
                    <a:cubicBezTo>
                      <a:pt x="5505" y="21592"/>
                      <a:pt x="5623" y="21578"/>
                      <a:pt x="5734" y="21572"/>
                    </a:cubicBezTo>
                    <a:cubicBezTo>
                      <a:pt x="5977" y="21559"/>
                      <a:pt x="6246" y="21540"/>
                      <a:pt x="6571" y="21511"/>
                    </a:cubicBezTo>
                    <a:cubicBezTo>
                      <a:pt x="7755" y="21402"/>
                      <a:pt x="9016" y="21311"/>
                      <a:pt x="9390" y="21305"/>
                    </a:cubicBezTo>
                    <a:cubicBezTo>
                      <a:pt x="9763" y="21298"/>
                      <a:pt x="10314" y="21133"/>
                      <a:pt x="10608" y="20934"/>
                    </a:cubicBezTo>
                    <a:cubicBezTo>
                      <a:pt x="10952" y="20701"/>
                      <a:pt x="11513" y="20756"/>
                      <a:pt x="12185" y="21119"/>
                    </a:cubicBezTo>
                    <a:cubicBezTo>
                      <a:pt x="12291" y="21176"/>
                      <a:pt x="12418" y="21238"/>
                      <a:pt x="12544" y="21284"/>
                    </a:cubicBezTo>
                    <a:cubicBezTo>
                      <a:pt x="12575" y="21295"/>
                      <a:pt x="12607" y="21294"/>
                      <a:pt x="12639" y="21305"/>
                    </a:cubicBezTo>
                    <a:cubicBezTo>
                      <a:pt x="12705" y="21326"/>
                      <a:pt x="12785" y="21348"/>
                      <a:pt x="12854" y="21366"/>
                    </a:cubicBezTo>
                    <a:cubicBezTo>
                      <a:pt x="12995" y="21404"/>
                      <a:pt x="13130" y="21444"/>
                      <a:pt x="13284" y="21469"/>
                    </a:cubicBezTo>
                    <a:cubicBezTo>
                      <a:pt x="13338" y="21478"/>
                      <a:pt x="13396" y="21482"/>
                      <a:pt x="13452" y="21490"/>
                    </a:cubicBezTo>
                    <a:cubicBezTo>
                      <a:pt x="13661" y="21519"/>
                      <a:pt x="13872" y="21543"/>
                      <a:pt x="14097" y="21552"/>
                    </a:cubicBezTo>
                    <a:cubicBezTo>
                      <a:pt x="14101" y="21552"/>
                      <a:pt x="14117" y="21552"/>
                      <a:pt x="14121" y="21552"/>
                    </a:cubicBezTo>
                    <a:cubicBezTo>
                      <a:pt x="14371" y="21562"/>
                      <a:pt x="14627" y="21566"/>
                      <a:pt x="14885" y="21552"/>
                    </a:cubicBezTo>
                    <a:cubicBezTo>
                      <a:pt x="15402" y="21524"/>
                      <a:pt x="15914" y="21445"/>
                      <a:pt x="16390" y="21325"/>
                    </a:cubicBezTo>
                    <a:cubicBezTo>
                      <a:pt x="16867" y="21205"/>
                      <a:pt x="17291" y="21037"/>
                      <a:pt x="17633" y="20831"/>
                    </a:cubicBezTo>
                    <a:cubicBezTo>
                      <a:pt x="17768" y="20749"/>
                      <a:pt x="17941" y="20615"/>
                      <a:pt x="18135" y="20439"/>
                    </a:cubicBezTo>
                    <a:cubicBezTo>
                      <a:pt x="18521" y="20089"/>
                      <a:pt x="18994" y="19590"/>
                      <a:pt x="19449" y="19038"/>
                    </a:cubicBezTo>
                    <a:cubicBezTo>
                      <a:pt x="19676" y="18763"/>
                      <a:pt x="19913" y="18476"/>
                      <a:pt x="20118" y="18194"/>
                    </a:cubicBezTo>
                    <a:lnTo>
                      <a:pt x="21599" y="16134"/>
                    </a:lnTo>
                    <a:lnTo>
                      <a:pt x="20285" y="15145"/>
                    </a:lnTo>
                    <a:cubicBezTo>
                      <a:pt x="20075" y="14987"/>
                      <a:pt x="19889" y="14845"/>
                      <a:pt x="19711" y="14692"/>
                    </a:cubicBezTo>
                    <a:cubicBezTo>
                      <a:pt x="19678" y="14663"/>
                      <a:pt x="19648" y="14638"/>
                      <a:pt x="19616" y="14609"/>
                    </a:cubicBezTo>
                    <a:cubicBezTo>
                      <a:pt x="19501" y="14507"/>
                      <a:pt x="19407" y="14402"/>
                      <a:pt x="19305" y="14300"/>
                    </a:cubicBezTo>
                    <a:cubicBezTo>
                      <a:pt x="19250" y="14245"/>
                      <a:pt x="19189" y="14191"/>
                      <a:pt x="19138" y="14135"/>
                    </a:cubicBezTo>
                    <a:cubicBezTo>
                      <a:pt x="19057" y="14047"/>
                      <a:pt x="18971" y="13957"/>
                      <a:pt x="18899" y="13868"/>
                    </a:cubicBezTo>
                    <a:cubicBezTo>
                      <a:pt x="18859" y="13817"/>
                      <a:pt x="18817" y="13753"/>
                      <a:pt x="18780" y="13703"/>
                    </a:cubicBezTo>
                    <a:cubicBezTo>
                      <a:pt x="18678" y="13566"/>
                      <a:pt x="18597" y="13432"/>
                      <a:pt x="18517" y="13291"/>
                    </a:cubicBezTo>
                    <a:cubicBezTo>
                      <a:pt x="18335" y="12970"/>
                      <a:pt x="18195" y="12642"/>
                      <a:pt x="18111" y="12281"/>
                    </a:cubicBezTo>
                    <a:cubicBezTo>
                      <a:pt x="18069" y="12099"/>
                      <a:pt x="18035" y="11899"/>
                      <a:pt x="18015" y="11704"/>
                    </a:cubicBezTo>
                    <a:cubicBezTo>
                      <a:pt x="17995" y="11507"/>
                      <a:pt x="17991" y="11320"/>
                      <a:pt x="17991" y="11107"/>
                    </a:cubicBezTo>
                    <a:cubicBezTo>
                      <a:pt x="17991" y="10616"/>
                      <a:pt x="18059" y="10242"/>
                      <a:pt x="18206" y="9953"/>
                    </a:cubicBezTo>
                    <a:cubicBezTo>
                      <a:pt x="18243" y="9880"/>
                      <a:pt x="18279" y="9809"/>
                      <a:pt x="18326" y="9747"/>
                    </a:cubicBezTo>
                    <a:cubicBezTo>
                      <a:pt x="18373" y="9684"/>
                      <a:pt x="18435" y="9615"/>
                      <a:pt x="18493" y="9562"/>
                    </a:cubicBezTo>
                    <a:cubicBezTo>
                      <a:pt x="18610" y="9455"/>
                      <a:pt x="18758" y="9370"/>
                      <a:pt x="18923" y="9294"/>
                    </a:cubicBezTo>
                    <a:cubicBezTo>
                      <a:pt x="19049" y="9236"/>
                      <a:pt x="19160" y="9176"/>
                      <a:pt x="19258" y="9109"/>
                    </a:cubicBezTo>
                    <a:cubicBezTo>
                      <a:pt x="19267" y="9102"/>
                      <a:pt x="19272" y="9094"/>
                      <a:pt x="19281" y="9088"/>
                    </a:cubicBezTo>
                    <a:cubicBezTo>
                      <a:pt x="19354" y="9036"/>
                      <a:pt x="19421" y="8975"/>
                      <a:pt x="19473" y="8923"/>
                    </a:cubicBezTo>
                    <a:cubicBezTo>
                      <a:pt x="19488" y="8908"/>
                      <a:pt x="19483" y="8898"/>
                      <a:pt x="19496" y="8882"/>
                    </a:cubicBezTo>
                    <a:cubicBezTo>
                      <a:pt x="19546" y="8824"/>
                      <a:pt x="19598" y="8770"/>
                      <a:pt x="19616" y="8717"/>
                    </a:cubicBezTo>
                    <a:cubicBezTo>
                      <a:pt x="19627" y="8684"/>
                      <a:pt x="19619" y="8643"/>
                      <a:pt x="19616" y="8614"/>
                    </a:cubicBezTo>
                    <a:cubicBezTo>
                      <a:pt x="19613" y="8587"/>
                      <a:pt x="19608" y="8575"/>
                      <a:pt x="19592" y="8552"/>
                    </a:cubicBezTo>
                    <a:cubicBezTo>
                      <a:pt x="19576" y="8530"/>
                      <a:pt x="19574" y="8498"/>
                      <a:pt x="19568" y="8470"/>
                    </a:cubicBezTo>
                    <a:cubicBezTo>
                      <a:pt x="19562" y="8442"/>
                      <a:pt x="19565" y="8419"/>
                      <a:pt x="19568" y="8388"/>
                    </a:cubicBezTo>
                    <a:cubicBezTo>
                      <a:pt x="19575" y="8324"/>
                      <a:pt x="19599" y="8255"/>
                      <a:pt x="19640" y="8182"/>
                    </a:cubicBezTo>
                    <a:cubicBezTo>
                      <a:pt x="19680" y="8108"/>
                      <a:pt x="19737" y="8030"/>
                      <a:pt x="19807" y="7955"/>
                    </a:cubicBezTo>
                    <a:cubicBezTo>
                      <a:pt x="19876" y="7881"/>
                      <a:pt x="19953" y="7795"/>
                      <a:pt x="20046" y="7728"/>
                    </a:cubicBezTo>
                    <a:cubicBezTo>
                      <a:pt x="20131" y="7668"/>
                      <a:pt x="20184" y="7608"/>
                      <a:pt x="20237" y="7543"/>
                    </a:cubicBezTo>
                    <a:cubicBezTo>
                      <a:pt x="20253" y="7523"/>
                      <a:pt x="20271" y="7501"/>
                      <a:pt x="20285" y="7481"/>
                    </a:cubicBezTo>
                    <a:cubicBezTo>
                      <a:pt x="20318" y="7432"/>
                      <a:pt x="20339" y="7388"/>
                      <a:pt x="20357" y="7337"/>
                    </a:cubicBezTo>
                    <a:cubicBezTo>
                      <a:pt x="20363" y="7319"/>
                      <a:pt x="20376" y="7294"/>
                      <a:pt x="20380" y="7275"/>
                    </a:cubicBezTo>
                    <a:cubicBezTo>
                      <a:pt x="20396" y="7205"/>
                      <a:pt x="20416" y="7141"/>
                      <a:pt x="20404" y="7069"/>
                    </a:cubicBezTo>
                    <a:cubicBezTo>
                      <a:pt x="20379" y="6911"/>
                      <a:pt x="20281" y="6754"/>
                      <a:pt x="20142" y="6595"/>
                    </a:cubicBezTo>
                    <a:cubicBezTo>
                      <a:pt x="20072" y="6516"/>
                      <a:pt x="19997" y="6426"/>
                      <a:pt x="19903" y="6348"/>
                    </a:cubicBezTo>
                    <a:cubicBezTo>
                      <a:pt x="19809" y="6271"/>
                      <a:pt x="19684" y="6196"/>
                      <a:pt x="19568" y="6121"/>
                    </a:cubicBezTo>
                    <a:cubicBezTo>
                      <a:pt x="19337" y="5973"/>
                      <a:pt x="19081" y="5836"/>
                      <a:pt x="18780" y="5709"/>
                    </a:cubicBezTo>
                    <a:cubicBezTo>
                      <a:pt x="18734" y="5690"/>
                      <a:pt x="18683" y="5666"/>
                      <a:pt x="18636" y="5648"/>
                    </a:cubicBezTo>
                    <a:cubicBezTo>
                      <a:pt x="18417" y="5561"/>
                      <a:pt x="18186" y="5490"/>
                      <a:pt x="17943" y="5421"/>
                    </a:cubicBezTo>
                    <a:cubicBezTo>
                      <a:pt x="17892" y="5405"/>
                      <a:pt x="17845" y="5392"/>
                      <a:pt x="17800" y="5380"/>
                    </a:cubicBezTo>
                    <a:cubicBezTo>
                      <a:pt x="17625" y="5334"/>
                      <a:pt x="17456" y="5292"/>
                      <a:pt x="17274" y="5256"/>
                    </a:cubicBezTo>
                    <a:cubicBezTo>
                      <a:pt x="16912" y="5185"/>
                      <a:pt x="16527" y="5132"/>
                      <a:pt x="16151" y="5112"/>
                    </a:cubicBezTo>
                    <a:cubicBezTo>
                      <a:pt x="15776" y="5092"/>
                      <a:pt x="15394" y="5110"/>
                      <a:pt x="15029" y="5153"/>
                    </a:cubicBezTo>
                    <a:cubicBezTo>
                      <a:pt x="14680" y="5194"/>
                      <a:pt x="14355" y="5223"/>
                      <a:pt x="14049" y="5236"/>
                    </a:cubicBezTo>
                    <a:cubicBezTo>
                      <a:pt x="13922" y="5241"/>
                      <a:pt x="13803" y="5235"/>
                      <a:pt x="13691" y="5236"/>
                    </a:cubicBezTo>
                    <a:cubicBezTo>
                      <a:pt x="13650" y="5236"/>
                      <a:pt x="13610" y="5236"/>
                      <a:pt x="13571" y="5236"/>
                    </a:cubicBezTo>
                    <a:cubicBezTo>
                      <a:pt x="13393" y="5233"/>
                      <a:pt x="13237" y="5231"/>
                      <a:pt x="13117" y="5215"/>
                    </a:cubicBezTo>
                    <a:cubicBezTo>
                      <a:pt x="13051" y="5206"/>
                      <a:pt x="12993" y="5187"/>
                      <a:pt x="12950" y="5174"/>
                    </a:cubicBezTo>
                    <a:cubicBezTo>
                      <a:pt x="12907" y="5161"/>
                      <a:pt x="12873" y="5149"/>
                      <a:pt x="12854" y="5133"/>
                    </a:cubicBezTo>
                    <a:cubicBezTo>
                      <a:pt x="12835" y="5116"/>
                      <a:pt x="12830" y="5104"/>
                      <a:pt x="12830" y="5071"/>
                    </a:cubicBezTo>
                    <a:cubicBezTo>
                      <a:pt x="12831" y="5037"/>
                      <a:pt x="12836" y="4996"/>
                      <a:pt x="12854" y="4947"/>
                    </a:cubicBezTo>
                    <a:cubicBezTo>
                      <a:pt x="12890" y="4852"/>
                      <a:pt x="12972" y="4718"/>
                      <a:pt x="13069" y="4576"/>
                    </a:cubicBezTo>
                    <a:cubicBezTo>
                      <a:pt x="13263" y="4294"/>
                      <a:pt x="13559" y="3951"/>
                      <a:pt x="13929" y="3588"/>
                    </a:cubicBezTo>
                    <a:cubicBezTo>
                      <a:pt x="14035" y="3484"/>
                      <a:pt x="14145" y="3364"/>
                      <a:pt x="14240" y="3258"/>
                    </a:cubicBezTo>
                    <a:cubicBezTo>
                      <a:pt x="14430" y="3046"/>
                      <a:pt x="14576" y="2834"/>
                      <a:pt x="14718" y="2619"/>
                    </a:cubicBezTo>
                    <a:cubicBezTo>
                      <a:pt x="14859" y="2405"/>
                      <a:pt x="14988" y="2189"/>
                      <a:pt x="15076" y="1981"/>
                    </a:cubicBezTo>
                    <a:cubicBezTo>
                      <a:pt x="15165" y="1772"/>
                      <a:pt x="15237" y="1576"/>
                      <a:pt x="15267" y="1383"/>
                    </a:cubicBezTo>
                    <a:cubicBezTo>
                      <a:pt x="15283" y="1287"/>
                      <a:pt x="15267" y="1186"/>
                      <a:pt x="15267" y="1095"/>
                    </a:cubicBezTo>
                    <a:cubicBezTo>
                      <a:pt x="15267" y="904"/>
                      <a:pt x="15275" y="760"/>
                      <a:pt x="15267" y="621"/>
                    </a:cubicBezTo>
                    <a:cubicBezTo>
                      <a:pt x="15266" y="588"/>
                      <a:pt x="15270" y="548"/>
                      <a:pt x="15267" y="518"/>
                    </a:cubicBezTo>
                    <a:cubicBezTo>
                      <a:pt x="15260" y="423"/>
                      <a:pt x="15237" y="359"/>
                      <a:pt x="15220" y="291"/>
                    </a:cubicBezTo>
                    <a:cubicBezTo>
                      <a:pt x="15208" y="243"/>
                      <a:pt x="15189" y="201"/>
                      <a:pt x="15172" y="168"/>
                    </a:cubicBezTo>
                    <a:cubicBezTo>
                      <a:pt x="15166" y="154"/>
                      <a:pt x="15179" y="137"/>
                      <a:pt x="15172" y="127"/>
                    </a:cubicBezTo>
                    <a:cubicBezTo>
                      <a:pt x="15167" y="118"/>
                      <a:pt x="15153" y="112"/>
                      <a:pt x="15148" y="106"/>
                    </a:cubicBezTo>
                    <a:cubicBezTo>
                      <a:pt x="15128" y="84"/>
                      <a:pt x="15096" y="57"/>
                      <a:pt x="15076" y="44"/>
                    </a:cubicBezTo>
                    <a:cubicBezTo>
                      <a:pt x="15060" y="36"/>
                      <a:pt x="15023" y="28"/>
                      <a:pt x="15005" y="24"/>
                    </a:cubicBezTo>
                    <a:cubicBezTo>
                      <a:pt x="14953" y="10"/>
                      <a:pt x="14911" y="-7"/>
                      <a:pt x="14837" y="3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36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0" y="37462"/>
                <a:ext cx="363097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37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2815929" y="18424"/>
                <a:ext cx="363098" cy="428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38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2416873" y="18424"/>
                <a:ext cx="363097" cy="428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39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1219705" y="18424"/>
                <a:ext cx="363097" cy="428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0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3614042" y="18424"/>
                <a:ext cx="363097" cy="428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1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3214985" y="18424"/>
                <a:ext cx="363098" cy="428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2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2017817" y="18424"/>
                <a:ext cx="363098" cy="428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3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1626718" y="18424"/>
                <a:ext cx="363098" cy="428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4" name="Windows-Logo-1.jpg"/>
              <p:cNvPicPr>
                <a:picLocks noChangeAspect="1"/>
              </p:cNvPicPr>
              <p:nvPr/>
            </p:nvPicPr>
            <p:blipFill>
              <a:blip r:embed="rId7">
                <a:extLst/>
              </a:blip>
              <a:srcRect l="7635" t="14320" r="11776" b="13629"/>
              <a:stretch>
                <a:fillRect/>
              </a:stretch>
            </p:blipFill>
            <p:spPr>
              <a:xfrm>
                <a:off x="4029066" y="501118"/>
                <a:ext cx="358849" cy="320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7" h="21591" fill="norm" stroke="1" extrusionOk="0">
                    <a:moveTo>
                      <a:pt x="19094" y="0"/>
                    </a:moveTo>
                    <a:lnTo>
                      <a:pt x="9764" y="1469"/>
                    </a:lnTo>
                    <a:cubicBezTo>
                      <a:pt x="4629" y="2284"/>
                      <a:pt x="331" y="3060"/>
                      <a:pt x="218" y="3178"/>
                    </a:cubicBezTo>
                    <a:cubicBezTo>
                      <a:pt x="50" y="3355"/>
                      <a:pt x="-18" y="7045"/>
                      <a:pt x="3" y="10737"/>
                    </a:cubicBezTo>
                    <a:cubicBezTo>
                      <a:pt x="14" y="12583"/>
                      <a:pt x="48" y="14429"/>
                      <a:pt x="99" y="15838"/>
                    </a:cubicBezTo>
                    <a:cubicBezTo>
                      <a:pt x="149" y="17247"/>
                      <a:pt x="229" y="18227"/>
                      <a:pt x="314" y="18322"/>
                    </a:cubicBezTo>
                    <a:cubicBezTo>
                      <a:pt x="486" y="18515"/>
                      <a:pt x="4380" y="19302"/>
                      <a:pt x="8976" y="20085"/>
                    </a:cubicBezTo>
                    <a:cubicBezTo>
                      <a:pt x="10125" y="20280"/>
                      <a:pt x="11288" y="20473"/>
                      <a:pt x="12413" y="20646"/>
                    </a:cubicBezTo>
                    <a:cubicBezTo>
                      <a:pt x="15785" y="21165"/>
                      <a:pt x="18769" y="21556"/>
                      <a:pt x="19786" y="21580"/>
                    </a:cubicBezTo>
                    <a:cubicBezTo>
                      <a:pt x="20592" y="21600"/>
                      <a:pt x="21124" y="21594"/>
                      <a:pt x="21385" y="21554"/>
                    </a:cubicBezTo>
                    <a:cubicBezTo>
                      <a:pt x="21473" y="21540"/>
                      <a:pt x="21521" y="21523"/>
                      <a:pt x="21552" y="21500"/>
                    </a:cubicBezTo>
                    <a:cubicBezTo>
                      <a:pt x="21568" y="21489"/>
                      <a:pt x="21574" y="21461"/>
                      <a:pt x="21576" y="21447"/>
                    </a:cubicBezTo>
                    <a:cubicBezTo>
                      <a:pt x="21582" y="21404"/>
                      <a:pt x="21546" y="21358"/>
                      <a:pt x="21433" y="21287"/>
                    </a:cubicBezTo>
                    <a:cubicBezTo>
                      <a:pt x="21283" y="21192"/>
                      <a:pt x="21014" y="21068"/>
                      <a:pt x="20669" y="20913"/>
                    </a:cubicBezTo>
                    <a:cubicBezTo>
                      <a:pt x="19714" y="20483"/>
                      <a:pt x="19341" y="20181"/>
                      <a:pt x="19190" y="17628"/>
                    </a:cubicBezTo>
                    <a:cubicBezTo>
                      <a:pt x="19160" y="17118"/>
                      <a:pt x="19133" y="16519"/>
                      <a:pt x="19118" y="15811"/>
                    </a:cubicBezTo>
                    <a:cubicBezTo>
                      <a:pt x="19104" y="15102"/>
                      <a:pt x="19099" y="14271"/>
                      <a:pt x="19094" y="13328"/>
                    </a:cubicBezTo>
                    <a:cubicBezTo>
                      <a:pt x="19090" y="12381"/>
                      <a:pt x="19094" y="11313"/>
                      <a:pt x="19094" y="10096"/>
                    </a:cubicBezTo>
                    <a:lnTo>
                      <a:pt x="19094" y="0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5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389658" y="442476"/>
                <a:ext cx="363097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6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2815929" y="442476"/>
                <a:ext cx="363098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7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2416873" y="442476"/>
                <a:ext cx="363097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8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1219705" y="442476"/>
                <a:ext cx="363097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49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3614042" y="442476"/>
                <a:ext cx="363097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50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3214985" y="442476"/>
                <a:ext cx="363098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51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2017817" y="442476"/>
                <a:ext cx="363098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52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1626718" y="442476"/>
                <a:ext cx="363098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53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818273" y="18424"/>
                <a:ext cx="363097" cy="428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54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409743" y="37462"/>
                <a:ext cx="363097" cy="428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55" name="android-wallpaper5_2560x1600_1.jp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167" t="8360" r="14327" b="7101"/>
              <a:stretch>
                <a:fillRect/>
              </a:stretch>
            </p:blipFill>
            <p:spPr>
              <a:xfrm>
                <a:off x="804681" y="447164"/>
                <a:ext cx="363098" cy="428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7" h="21281" fill="norm" stroke="1" extrusionOk="0">
                    <a:moveTo>
                      <a:pt x="15410" y="6"/>
                    </a:moveTo>
                    <a:cubicBezTo>
                      <a:pt x="15342" y="-51"/>
                      <a:pt x="14992" y="324"/>
                      <a:pt x="14632" y="834"/>
                    </a:cubicBezTo>
                    <a:cubicBezTo>
                      <a:pt x="14147" y="1521"/>
                      <a:pt x="13844" y="1708"/>
                      <a:pt x="13454" y="1582"/>
                    </a:cubicBezTo>
                    <a:cubicBezTo>
                      <a:pt x="12387" y="1237"/>
                      <a:pt x="10157" y="1149"/>
                      <a:pt x="9048" y="1405"/>
                    </a:cubicBezTo>
                    <a:cubicBezTo>
                      <a:pt x="7940" y="1660"/>
                      <a:pt x="7874" y="1638"/>
                      <a:pt x="7139" y="735"/>
                    </a:cubicBezTo>
                    <a:cubicBezTo>
                      <a:pt x="6284" y="-316"/>
                      <a:pt x="6156" y="-179"/>
                      <a:pt x="6880" y="991"/>
                    </a:cubicBezTo>
                    <a:cubicBezTo>
                      <a:pt x="7360" y="1766"/>
                      <a:pt x="7337" y="1775"/>
                      <a:pt x="6244" y="2528"/>
                    </a:cubicBezTo>
                    <a:cubicBezTo>
                      <a:pt x="5001" y="3384"/>
                      <a:pt x="3958" y="4932"/>
                      <a:pt x="3958" y="5896"/>
                    </a:cubicBezTo>
                    <a:lnTo>
                      <a:pt x="3958" y="6547"/>
                    </a:lnTo>
                    <a:lnTo>
                      <a:pt x="10957" y="6547"/>
                    </a:lnTo>
                    <a:cubicBezTo>
                      <a:pt x="17794" y="6547"/>
                      <a:pt x="17955" y="6539"/>
                      <a:pt x="17955" y="6034"/>
                    </a:cubicBezTo>
                    <a:cubicBezTo>
                      <a:pt x="17955" y="5070"/>
                      <a:pt x="17027" y="3658"/>
                      <a:pt x="15740" y="2666"/>
                    </a:cubicBezTo>
                    <a:lnTo>
                      <a:pt x="14467" y="1681"/>
                    </a:lnTo>
                    <a:lnTo>
                      <a:pt x="15009" y="893"/>
                    </a:lnTo>
                    <a:cubicBezTo>
                      <a:pt x="15305" y="463"/>
                      <a:pt x="15478" y="63"/>
                      <a:pt x="15410" y="6"/>
                    </a:cubicBezTo>
                    <a:close/>
                    <a:moveTo>
                      <a:pt x="1414" y="7059"/>
                    </a:moveTo>
                    <a:cubicBezTo>
                      <a:pt x="940" y="7096"/>
                      <a:pt x="485" y="7272"/>
                      <a:pt x="306" y="7551"/>
                    </a:cubicBezTo>
                    <a:cubicBezTo>
                      <a:pt x="101" y="7871"/>
                      <a:pt x="0" y="9434"/>
                      <a:pt x="0" y="10999"/>
                    </a:cubicBezTo>
                    <a:cubicBezTo>
                      <a:pt x="0" y="12564"/>
                      <a:pt x="101" y="14126"/>
                      <a:pt x="306" y="14446"/>
                    </a:cubicBezTo>
                    <a:cubicBezTo>
                      <a:pt x="664" y="15004"/>
                      <a:pt x="2084" y="15107"/>
                      <a:pt x="2663" y="14623"/>
                    </a:cubicBezTo>
                    <a:cubicBezTo>
                      <a:pt x="3170" y="14200"/>
                      <a:pt x="3170" y="7778"/>
                      <a:pt x="2663" y="7354"/>
                    </a:cubicBezTo>
                    <a:cubicBezTo>
                      <a:pt x="2373" y="7112"/>
                      <a:pt x="1888" y="7021"/>
                      <a:pt x="1414" y="7059"/>
                    </a:cubicBezTo>
                    <a:close/>
                    <a:moveTo>
                      <a:pt x="19015" y="7177"/>
                    </a:moveTo>
                    <a:lnTo>
                      <a:pt x="18944" y="10723"/>
                    </a:lnTo>
                    <a:cubicBezTo>
                      <a:pt x="18897" y="12674"/>
                      <a:pt x="18931" y="14422"/>
                      <a:pt x="19015" y="14604"/>
                    </a:cubicBezTo>
                    <a:cubicBezTo>
                      <a:pt x="19182" y="14968"/>
                      <a:pt x="20618" y="15046"/>
                      <a:pt x="21230" y="14722"/>
                    </a:cubicBezTo>
                    <a:cubicBezTo>
                      <a:pt x="21523" y="14566"/>
                      <a:pt x="21600" y="13605"/>
                      <a:pt x="21536" y="10841"/>
                    </a:cubicBezTo>
                    <a:lnTo>
                      <a:pt x="21465" y="7177"/>
                    </a:lnTo>
                    <a:lnTo>
                      <a:pt x="20240" y="7177"/>
                    </a:lnTo>
                    <a:lnTo>
                      <a:pt x="19015" y="7177"/>
                    </a:lnTo>
                    <a:close/>
                    <a:moveTo>
                      <a:pt x="3958" y="7295"/>
                    </a:moveTo>
                    <a:lnTo>
                      <a:pt x="3958" y="11826"/>
                    </a:lnTo>
                    <a:cubicBezTo>
                      <a:pt x="3961" y="14308"/>
                      <a:pt x="4071" y="16471"/>
                      <a:pt x="4194" y="16633"/>
                    </a:cubicBezTo>
                    <a:cubicBezTo>
                      <a:pt x="4317" y="16795"/>
                      <a:pt x="4881" y="17019"/>
                      <a:pt x="5466" y="17145"/>
                    </a:cubicBezTo>
                    <a:cubicBezTo>
                      <a:pt x="6522" y="17372"/>
                      <a:pt x="6541" y="17394"/>
                      <a:pt x="6692" y="19016"/>
                    </a:cubicBezTo>
                    <a:cubicBezTo>
                      <a:pt x="6775" y="19917"/>
                      <a:pt x="6957" y="20792"/>
                      <a:pt x="7092" y="20967"/>
                    </a:cubicBezTo>
                    <a:cubicBezTo>
                      <a:pt x="7253" y="21175"/>
                      <a:pt x="7720" y="21284"/>
                      <a:pt x="8200" y="21282"/>
                    </a:cubicBezTo>
                    <a:cubicBezTo>
                      <a:pt x="8680" y="21280"/>
                      <a:pt x="9170" y="21176"/>
                      <a:pt x="9378" y="20967"/>
                    </a:cubicBezTo>
                    <a:cubicBezTo>
                      <a:pt x="9557" y="20787"/>
                      <a:pt x="9751" y="19900"/>
                      <a:pt x="9802" y="18997"/>
                    </a:cubicBezTo>
                    <a:lnTo>
                      <a:pt x="9896" y="17342"/>
                    </a:lnTo>
                    <a:lnTo>
                      <a:pt x="10957" y="17342"/>
                    </a:lnTo>
                    <a:lnTo>
                      <a:pt x="12017" y="17342"/>
                    </a:lnTo>
                    <a:lnTo>
                      <a:pt x="12111" y="18997"/>
                    </a:lnTo>
                    <a:cubicBezTo>
                      <a:pt x="12217" y="20886"/>
                      <a:pt x="12505" y="21282"/>
                      <a:pt x="13737" y="21282"/>
                    </a:cubicBezTo>
                    <a:cubicBezTo>
                      <a:pt x="14839" y="21282"/>
                      <a:pt x="15290" y="20468"/>
                      <a:pt x="15174" y="18642"/>
                    </a:cubicBezTo>
                    <a:cubicBezTo>
                      <a:pt x="15095" y="17400"/>
                      <a:pt x="15117" y="17367"/>
                      <a:pt x="16070" y="17204"/>
                    </a:cubicBezTo>
                    <a:cubicBezTo>
                      <a:pt x="17947" y="16883"/>
                      <a:pt x="17955" y="16836"/>
                      <a:pt x="17955" y="11846"/>
                    </a:cubicBezTo>
                    <a:lnTo>
                      <a:pt x="17955" y="7295"/>
                    </a:lnTo>
                    <a:lnTo>
                      <a:pt x="10957" y="7295"/>
                    </a:lnTo>
                    <a:lnTo>
                      <a:pt x="3958" y="7295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357" name="Shape 357"/>
            <p:cNvSpPr/>
            <p:nvPr/>
          </p:nvSpPr>
          <p:spPr>
            <a:xfrm>
              <a:off x="127000" y="42712"/>
              <a:ext cx="2466137" cy="7162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48" sz="4800">
                  <a:solidFill>
                    <a:srgbClr val="5C5C5C"/>
                  </a:solidFill>
                  <a:latin typeface="+mn-lt"/>
                  <a:ea typeface="+mn-ea"/>
                  <a:cs typeface="+mn-cs"/>
                  <a:sym typeface="DIN Condensed"/>
                </a:defRPr>
              </a:lvl1pPr>
            </a:lstStyle>
            <a:p>
              <a:pPr/>
              <a:r>
                <a:t>Device used</a:t>
              </a:r>
            </a:p>
          </p:txBody>
        </p:sp>
      </p:grpSp>
      <p:grpSp>
        <p:nvGrpSpPr>
          <p:cNvPr id="378" name="Group 378"/>
          <p:cNvGrpSpPr/>
          <p:nvPr/>
        </p:nvGrpSpPr>
        <p:grpSpPr>
          <a:xfrm>
            <a:off x="6246865" y="5283437"/>
            <a:ext cx="6663051" cy="3824782"/>
            <a:chOff x="0" y="0"/>
            <a:chExt cx="6663049" cy="3824780"/>
          </a:xfrm>
        </p:grpSpPr>
        <p:sp>
          <p:nvSpPr>
            <p:cNvPr id="359" name="Shape 359"/>
            <p:cNvSpPr/>
            <p:nvPr/>
          </p:nvSpPr>
          <p:spPr>
            <a:xfrm>
              <a:off x="0" y="6207"/>
              <a:ext cx="6663050" cy="3818574"/>
            </a:xfrm>
            <a:prstGeom prst="roundRect">
              <a:avLst>
                <a:gd name="adj" fmla="val 4989"/>
              </a:avLst>
            </a:prstGeom>
            <a:solidFill>
              <a:srgbClr val="CBCE7A">
                <a:alpha val="37928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F15A28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sp>
          <p:nvSpPr>
            <p:cNvPr id="360" name="Shape 360"/>
            <p:cNvSpPr/>
            <p:nvPr/>
          </p:nvSpPr>
          <p:spPr>
            <a:xfrm>
              <a:off x="53053" y="-1"/>
              <a:ext cx="3167788" cy="7162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48" sz="4800">
                  <a:solidFill>
                    <a:srgbClr val="5C5C5C"/>
                  </a:solidFill>
                  <a:latin typeface="+mn-lt"/>
                  <a:ea typeface="+mn-ea"/>
                  <a:cs typeface="+mn-cs"/>
                  <a:sym typeface="DIN Condensed"/>
                </a:defRPr>
              </a:lvl1pPr>
            </a:lstStyle>
            <a:p>
              <a:pPr/>
              <a:r>
                <a:t>Popular content</a:t>
              </a:r>
            </a:p>
          </p:txBody>
        </p:sp>
        <p:pic>
          <p:nvPicPr>
            <p:cNvPr id="361" name="Google-Logo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4790988" y="1037563"/>
              <a:ext cx="508000" cy="508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2" name="Google-Logo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3233211" y="1961815"/>
              <a:ext cx="508000" cy="508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3" name="Google-Logo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3233211" y="2772280"/>
              <a:ext cx="508000" cy="508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4" name="logo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863215" y="2710209"/>
              <a:ext cx="906730" cy="5350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5" name="dek-d.gif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1863215" y="1906028"/>
              <a:ext cx="1177753" cy="5562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6" name="jobs.png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1735506" y="870221"/>
              <a:ext cx="1164915" cy="7878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7" name="care-512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3030011" y="1010165"/>
              <a:ext cx="584200" cy="5842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8" name="professional_it_training.pn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3743800" y="1012163"/>
              <a:ext cx="826350" cy="6197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9" name="YouTube-icon-full_color.png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5510640" y="1070126"/>
              <a:ext cx="659389" cy="4642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0" name="YouTube-icon-full_color.png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3912737" y="1983649"/>
              <a:ext cx="659390" cy="4642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1" name="YouTube-icon-full_color.png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3887337" y="2799650"/>
              <a:ext cx="659390" cy="4642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2" name="Shape 372"/>
            <p:cNvSpPr/>
            <p:nvPr/>
          </p:nvSpPr>
          <p:spPr>
            <a:xfrm>
              <a:off x="55515" y="1885709"/>
              <a:ext cx="1124229" cy="596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32" sz="3200">
                  <a:solidFill>
                    <a:srgbClr val="CB7744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/>
              <a:r>
                <a:t>Teens</a:t>
              </a:r>
            </a:p>
          </p:txBody>
        </p:sp>
        <p:sp>
          <p:nvSpPr>
            <p:cNvPr id="373" name="Shape 373"/>
            <p:cNvSpPr/>
            <p:nvPr/>
          </p:nvSpPr>
          <p:spPr>
            <a:xfrm>
              <a:off x="32846" y="1032027"/>
              <a:ext cx="1194968" cy="596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32" sz="3200">
                  <a:solidFill>
                    <a:srgbClr val="A48A64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/>
              <a:r>
                <a:t>Adults</a:t>
              </a:r>
            </a:p>
          </p:txBody>
        </p:sp>
        <p:sp>
          <p:nvSpPr>
            <p:cNvPr id="374" name="Shape 374"/>
            <p:cNvSpPr/>
            <p:nvPr/>
          </p:nvSpPr>
          <p:spPr>
            <a:xfrm>
              <a:off x="173733" y="2654328"/>
              <a:ext cx="862394" cy="596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32" sz="3200">
                  <a:solidFill>
                    <a:srgbClr val="F15A28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/>
              <a:r>
                <a:t>Kids</a:t>
              </a:r>
            </a:p>
          </p:txBody>
        </p:sp>
        <p:sp>
          <p:nvSpPr>
            <p:cNvPr id="375" name="Shape 375"/>
            <p:cNvSpPr/>
            <p:nvPr/>
          </p:nvSpPr>
          <p:spPr>
            <a:xfrm>
              <a:off x="55515" y="1778090"/>
              <a:ext cx="6217265" cy="1"/>
            </a:xfrm>
            <a:prstGeom prst="line">
              <a:avLst/>
            </a:prstGeom>
            <a:noFill/>
            <a:ln w="25400" cap="flat">
              <a:solidFill>
                <a:srgbClr val="A8AB6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5C5C5C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sp>
          <p:nvSpPr>
            <p:cNvPr id="376" name="Shape 376"/>
            <p:cNvSpPr/>
            <p:nvPr/>
          </p:nvSpPr>
          <p:spPr>
            <a:xfrm>
              <a:off x="93615" y="2623788"/>
              <a:ext cx="6217265" cy="1"/>
            </a:xfrm>
            <a:prstGeom prst="line">
              <a:avLst/>
            </a:prstGeom>
            <a:noFill/>
            <a:ln w="25400" cap="flat">
              <a:solidFill>
                <a:srgbClr val="A8AB6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5C5C5C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sp>
          <p:nvSpPr>
            <p:cNvPr id="377" name="Shape 377"/>
            <p:cNvSpPr/>
            <p:nvPr/>
          </p:nvSpPr>
          <p:spPr>
            <a:xfrm flipV="1">
              <a:off x="1589548" y="729192"/>
              <a:ext cx="1" cy="2973247"/>
            </a:xfrm>
            <a:prstGeom prst="line">
              <a:avLst/>
            </a:prstGeom>
            <a:noFill/>
            <a:ln w="25400" cap="flat">
              <a:solidFill>
                <a:srgbClr val="A8AB6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5C5C5C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</p:grpSp>
      <p:grpSp>
        <p:nvGrpSpPr>
          <p:cNvPr id="401" name="Group 401"/>
          <p:cNvGrpSpPr/>
          <p:nvPr/>
        </p:nvGrpSpPr>
        <p:grpSpPr>
          <a:xfrm>
            <a:off x="151876" y="1788526"/>
            <a:ext cx="5939930" cy="7298930"/>
            <a:chOff x="0" y="0"/>
            <a:chExt cx="5939928" cy="7298928"/>
          </a:xfrm>
        </p:grpSpPr>
        <p:sp>
          <p:nvSpPr>
            <p:cNvPr id="379" name="Shape 379"/>
            <p:cNvSpPr/>
            <p:nvPr/>
          </p:nvSpPr>
          <p:spPr>
            <a:xfrm>
              <a:off x="0" y="0"/>
              <a:ext cx="5939929" cy="7298929"/>
            </a:xfrm>
            <a:prstGeom prst="roundRect">
              <a:avLst>
                <a:gd name="adj" fmla="val 3207"/>
              </a:avLst>
            </a:prstGeom>
            <a:solidFill>
              <a:srgbClr val="E4C973">
                <a:alpha val="37928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F15A28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pic>
          <p:nvPicPr>
            <p:cNvPr id="380" name="male-and-male-in-dress-toilet-people-pink-blue1.jpg"/>
            <p:cNvPicPr>
              <a:picLocks noChangeAspect="1"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352930" y="1072716"/>
              <a:ext cx="1367982" cy="1391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1" name="Shape 381"/>
            <p:cNvSpPr/>
            <p:nvPr/>
          </p:nvSpPr>
          <p:spPr>
            <a:xfrm>
              <a:off x="271393" y="2434687"/>
              <a:ext cx="835462" cy="635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spcBef>
                  <a:spcPts val="1400"/>
                </a:spcBef>
                <a:defRPr spc="36" sz="3600">
                  <a:solidFill>
                    <a:srgbClr val="498EBF"/>
                  </a:solidFill>
                  <a:latin typeface="ヒラギノ丸ゴ ProN"/>
                  <a:ea typeface="ヒラギノ丸ゴ ProN"/>
                  <a:cs typeface="ヒラギノ丸ゴ ProN"/>
                  <a:sym typeface="ヒラギノ丸ゴ ProN"/>
                </a:defRPr>
              </a:lvl1pPr>
            </a:lstStyle>
            <a:p>
              <a:pPr/>
              <a:r>
                <a:t>18</a:t>
              </a:r>
            </a:p>
          </p:txBody>
        </p:sp>
        <p:sp>
          <p:nvSpPr>
            <p:cNvPr id="382" name="Shape 382"/>
            <p:cNvSpPr/>
            <p:nvPr/>
          </p:nvSpPr>
          <p:spPr>
            <a:xfrm>
              <a:off x="1059900" y="2434687"/>
              <a:ext cx="835462" cy="635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spcBef>
                  <a:spcPts val="1400"/>
                </a:spcBef>
                <a:defRPr spc="36" sz="3600">
                  <a:solidFill>
                    <a:srgbClr val="DA256D"/>
                  </a:solidFill>
                  <a:latin typeface="ヒラギノ丸ゴ ProN"/>
                  <a:ea typeface="ヒラギノ丸ゴ ProN"/>
                  <a:cs typeface="ヒラギノ丸ゴ ProN"/>
                  <a:sym typeface="ヒラギノ丸ゴ ProN"/>
                </a:defRPr>
              </a:lvl1pPr>
            </a:lstStyle>
            <a:p>
              <a:pPr/>
              <a:r>
                <a:t>34</a:t>
              </a:r>
            </a:p>
          </p:txBody>
        </p:sp>
        <p:sp>
          <p:nvSpPr>
            <p:cNvPr id="383" name="Shape 383"/>
            <p:cNvSpPr/>
            <p:nvPr/>
          </p:nvSpPr>
          <p:spPr>
            <a:xfrm>
              <a:off x="1898992" y="1202755"/>
              <a:ext cx="1257605" cy="16357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lnSpc>
                  <a:spcPct val="80000"/>
                </a:lnSpc>
                <a:spcBef>
                  <a:spcPts val="0"/>
                </a:spcBef>
                <a:defRPr cap="all" sz="12100">
                  <a:solidFill>
                    <a:srgbClr val="747676"/>
                  </a:solidFill>
                  <a:latin typeface="+mn-lt"/>
                  <a:ea typeface="+mn-ea"/>
                  <a:cs typeface="+mn-cs"/>
                  <a:sym typeface="DIN Condensed"/>
                </a:defRPr>
              </a:lvl1pPr>
            </a:lstStyle>
            <a:p>
              <a:pPr/>
              <a:r>
                <a:t>52</a:t>
              </a:r>
            </a:p>
          </p:txBody>
        </p:sp>
        <p:grpSp>
          <p:nvGrpSpPr>
            <p:cNvPr id="395" name="Group 395"/>
            <p:cNvGrpSpPr/>
            <p:nvPr/>
          </p:nvGrpSpPr>
          <p:grpSpPr>
            <a:xfrm>
              <a:off x="96990" y="3306071"/>
              <a:ext cx="3720162" cy="3818574"/>
              <a:chOff x="0" y="0"/>
              <a:chExt cx="3720160" cy="3818573"/>
            </a:xfrm>
          </p:grpSpPr>
          <p:grpSp>
            <p:nvGrpSpPr>
              <p:cNvPr id="388" name="Group 388"/>
              <p:cNvGrpSpPr/>
              <p:nvPr/>
            </p:nvGrpSpPr>
            <p:grpSpPr>
              <a:xfrm>
                <a:off x="31675" y="1007793"/>
                <a:ext cx="3456873" cy="2810781"/>
                <a:chOff x="0" y="0"/>
                <a:chExt cx="3456872" cy="2810779"/>
              </a:xfrm>
            </p:grpSpPr>
            <p:pic>
              <p:nvPicPr>
                <p:cNvPr id="384" name="Infographic.png"/>
                <p:cNvPicPr>
                  <a:picLocks noChangeAspect="1"/>
                </p:cNvPicPr>
                <p:nvPr/>
              </p:nvPicPr>
              <p:blipFill>
                <a:blip r:embed="rId16">
                  <a:extLst/>
                </a:blip>
                <a:stretch>
                  <a:fillRect/>
                </a:stretch>
              </p:blipFill>
              <p:spPr>
                <a:xfrm>
                  <a:off x="0" y="0"/>
                  <a:ext cx="3456873" cy="281078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385" name="Shape 385"/>
                <p:cNvSpPr/>
                <p:nvPr/>
              </p:nvSpPr>
              <p:spPr>
                <a:xfrm>
                  <a:off x="1223374" y="9887"/>
                  <a:ext cx="576001" cy="563590"/>
                </a:xfrm>
                <a:prstGeom prst="ellipse">
                  <a:avLst/>
                </a:prstGeom>
                <a:solidFill>
                  <a:srgbClr val="CB7744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>
                  <a:lvl1pPr algn="ctr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DIN Alternate"/>
                      <a:ea typeface="DIN Alternate"/>
                      <a:cs typeface="DIN Alternate"/>
                      <a:sym typeface="DIN Alternate"/>
                    </a:defRPr>
                  </a:lvl1pPr>
                </a:lstStyle>
                <a:p>
                  <a:pPr/>
                  <a:r>
                    <a:t>8</a:t>
                  </a:r>
                </a:p>
              </p:txBody>
            </p:sp>
            <p:sp>
              <p:nvSpPr>
                <p:cNvPr id="386" name="Shape 386"/>
                <p:cNvSpPr/>
                <p:nvPr/>
              </p:nvSpPr>
              <p:spPr>
                <a:xfrm>
                  <a:off x="2330777" y="901967"/>
                  <a:ext cx="576001" cy="554681"/>
                </a:xfrm>
                <a:prstGeom prst="ellipse">
                  <a:avLst/>
                </a:prstGeom>
                <a:solidFill>
                  <a:srgbClr val="A48A64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>
                  <a:lvl1pPr algn="ctr">
                    <a:spcBef>
                      <a:spcPts val="0"/>
                    </a:spcBef>
                    <a:defRPr sz="1900">
                      <a:solidFill>
                        <a:srgbClr val="FFFFFF"/>
                      </a:solidFill>
                      <a:latin typeface="DIN Alternate"/>
                      <a:ea typeface="DIN Alternate"/>
                      <a:cs typeface="DIN Alternate"/>
                      <a:sym typeface="DIN Alternate"/>
                    </a:defRPr>
                  </a:lvl1pPr>
                </a:lstStyle>
                <a:p>
                  <a:pPr/>
                  <a:r>
                    <a:t>30</a:t>
                  </a:r>
                </a:p>
              </p:txBody>
            </p:sp>
            <p:sp>
              <p:nvSpPr>
                <p:cNvPr id="387" name="Shape 387"/>
                <p:cNvSpPr/>
                <p:nvPr/>
              </p:nvSpPr>
              <p:spPr>
                <a:xfrm>
                  <a:off x="197106" y="390553"/>
                  <a:ext cx="576001" cy="563589"/>
                </a:xfrm>
                <a:prstGeom prst="ellipse">
                  <a:avLst/>
                </a:prstGeom>
                <a:solidFill>
                  <a:srgbClr val="F15A28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>
                  <a:lvl1pPr algn="ctr">
                    <a:spcBef>
                      <a:spcPts val="0"/>
                    </a:spcBef>
                    <a:defRPr>
                      <a:solidFill>
                        <a:srgbClr val="FFFFFF"/>
                      </a:solidFill>
                      <a:latin typeface="DIN Alternate"/>
                      <a:ea typeface="DIN Alternate"/>
                      <a:cs typeface="DIN Alternate"/>
                      <a:sym typeface="DIN Alternate"/>
                    </a:defRPr>
                  </a:lvl1pPr>
                </a:lstStyle>
                <a:p>
                  <a:pPr/>
                  <a:r>
                    <a:t>14</a:t>
                  </a:r>
                </a:p>
              </p:txBody>
            </p:sp>
          </p:grpSp>
          <p:sp>
            <p:nvSpPr>
              <p:cNvPr id="389" name="Shape 389"/>
              <p:cNvSpPr/>
              <p:nvPr/>
            </p:nvSpPr>
            <p:spPr>
              <a:xfrm>
                <a:off x="34029" y="0"/>
                <a:ext cx="799151" cy="4544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4" sz="2400">
                    <a:solidFill>
                      <a:srgbClr val="F15A28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pPr/>
                <a:r>
                  <a:t>Kids</a:t>
                </a:r>
              </a:p>
            </p:txBody>
          </p:sp>
          <p:sp>
            <p:nvSpPr>
              <p:cNvPr id="390" name="Shape 390"/>
              <p:cNvSpPr/>
              <p:nvPr/>
            </p:nvSpPr>
            <p:spPr>
              <a:xfrm>
                <a:off x="1163083" y="4267"/>
                <a:ext cx="928442" cy="4544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4" sz="2400">
                    <a:solidFill>
                      <a:srgbClr val="CB7744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pPr/>
                <a:r>
                  <a:t>Teens</a:t>
                </a:r>
              </a:p>
            </p:txBody>
          </p:sp>
          <p:sp>
            <p:nvSpPr>
              <p:cNvPr id="391" name="Shape 391"/>
              <p:cNvSpPr/>
              <p:nvPr/>
            </p:nvSpPr>
            <p:spPr>
              <a:xfrm>
                <a:off x="2566108" y="3360"/>
                <a:ext cx="1109429" cy="4544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4" sz="2400">
                    <a:solidFill>
                      <a:srgbClr val="A48A64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pPr/>
                <a:r>
                  <a:t>Adults</a:t>
                </a:r>
              </a:p>
            </p:txBody>
          </p:sp>
          <p:sp>
            <p:nvSpPr>
              <p:cNvPr id="392" name="Shape 392"/>
              <p:cNvSpPr/>
              <p:nvPr/>
            </p:nvSpPr>
            <p:spPr>
              <a:xfrm>
                <a:off x="0" y="521158"/>
                <a:ext cx="826349" cy="4544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4" sz="2400">
                    <a:solidFill>
                      <a:srgbClr val="F15A28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pPr/>
                <a:r>
                  <a:t>8-16</a:t>
                </a:r>
              </a:p>
            </p:txBody>
          </p:sp>
          <p:sp>
            <p:nvSpPr>
              <p:cNvPr id="393" name="Shape 393"/>
              <p:cNvSpPr/>
              <p:nvPr/>
            </p:nvSpPr>
            <p:spPr>
              <a:xfrm>
                <a:off x="1185722" y="489011"/>
                <a:ext cx="883164" cy="4544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4" sz="2400">
                    <a:solidFill>
                      <a:srgbClr val="CB7744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pPr/>
                <a:r>
                  <a:t>16-21</a:t>
                </a:r>
              </a:p>
            </p:txBody>
          </p:sp>
          <p:sp>
            <p:nvSpPr>
              <p:cNvPr id="394" name="Shape 394"/>
              <p:cNvSpPr/>
              <p:nvPr/>
            </p:nvSpPr>
            <p:spPr>
              <a:xfrm>
                <a:off x="2521484" y="467707"/>
                <a:ext cx="1198677" cy="4544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4" sz="2400">
                    <a:solidFill>
                      <a:srgbClr val="A48A64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pPr/>
                <a:r>
                  <a:t>over 22</a:t>
                </a:r>
              </a:p>
            </p:txBody>
          </p:sp>
        </p:grpSp>
        <p:pic>
          <p:nvPicPr>
            <p:cNvPr id="396" name="six figure salary negotiations.jpg"/>
            <p:cNvPicPr>
              <a:picLocks noChangeAspect="1"/>
            </p:cNvPicPr>
            <p:nvPr/>
          </p:nvPicPr>
          <p:blipFill>
            <a:blip r:embed="rId17">
              <a:extLst/>
            </a:blip>
            <a:srcRect l="16339" t="6881" r="8408" b="4227"/>
            <a:stretch>
              <a:fillRect/>
            </a:stretch>
          </p:blipFill>
          <p:spPr>
            <a:xfrm>
              <a:off x="4194174" y="5127864"/>
              <a:ext cx="1075215" cy="1270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7" h="21583" fill="norm" stroke="1" extrusionOk="0">
                  <a:moveTo>
                    <a:pt x="12433" y="0"/>
                  </a:moveTo>
                  <a:cubicBezTo>
                    <a:pt x="12140" y="-12"/>
                    <a:pt x="11801" y="94"/>
                    <a:pt x="11638" y="324"/>
                  </a:cubicBezTo>
                  <a:cubicBezTo>
                    <a:pt x="11589" y="393"/>
                    <a:pt x="11433" y="453"/>
                    <a:pt x="11197" y="506"/>
                  </a:cubicBezTo>
                  <a:cubicBezTo>
                    <a:pt x="10961" y="560"/>
                    <a:pt x="10649" y="602"/>
                    <a:pt x="10302" y="628"/>
                  </a:cubicBezTo>
                  <a:cubicBezTo>
                    <a:pt x="10186" y="636"/>
                    <a:pt x="10069" y="644"/>
                    <a:pt x="9947" y="648"/>
                  </a:cubicBezTo>
                  <a:cubicBezTo>
                    <a:pt x="9824" y="652"/>
                    <a:pt x="9695" y="655"/>
                    <a:pt x="9568" y="655"/>
                  </a:cubicBezTo>
                  <a:cubicBezTo>
                    <a:pt x="9489" y="655"/>
                    <a:pt x="9420" y="660"/>
                    <a:pt x="9345" y="661"/>
                  </a:cubicBezTo>
                  <a:cubicBezTo>
                    <a:pt x="9275" y="663"/>
                    <a:pt x="9202" y="666"/>
                    <a:pt x="9136" y="668"/>
                  </a:cubicBezTo>
                  <a:cubicBezTo>
                    <a:pt x="9020" y="673"/>
                    <a:pt x="8911" y="680"/>
                    <a:pt x="8804" y="688"/>
                  </a:cubicBezTo>
                  <a:cubicBezTo>
                    <a:pt x="8783" y="690"/>
                    <a:pt x="8755" y="687"/>
                    <a:pt x="8735" y="688"/>
                  </a:cubicBezTo>
                  <a:cubicBezTo>
                    <a:pt x="8669" y="694"/>
                    <a:pt x="8611" y="708"/>
                    <a:pt x="8549" y="715"/>
                  </a:cubicBezTo>
                  <a:cubicBezTo>
                    <a:pt x="8488" y="723"/>
                    <a:pt x="8422" y="726"/>
                    <a:pt x="8364" y="736"/>
                  </a:cubicBezTo>
                  <a:cubicBezTo>
                    <a:pt x="8347" y="738"/>
                    <a:pt x="8334" y="740"/>
                    <a:pt x="8318" y="742"/>
                  </a:cubicBezTo>
                  <a:cubicBezTo>
                    <a:pt x="7895" y="815"/>
                    <a:pt x="7576" y="935"/>
                    <a:pt x="7322" y="1113"/>
                  </a:cubicBezTo>
                  <a:cubicBezTo>
                    <a:pt x="7291" y="1138"/>
                    <a:pt x="7254" y="1161"/>
                    <a:pt x="7229" y="1187"/>
                  </a:cubicBezTo>
                  <a:cubicBezTo>
                    <a:pt x="7122" y="1300"/>
                    <a:pt x="6960" y="1425"/>
                    <a:pt x="6774" y="1545"/>
                  </a:cubicBezTo>
                  <a:cubicBezTo>
                    <a:pt x="6057" y="2005"/>
                    <a:pt x="4912" y="2451"/>
                    <a:pt x="4504" y="2374"/>
                  </a:cubicBezTo>
                  <a:cubicBezTo>
                    <a:pt x="4478" y="2370"/>
                    <a:pt x="4457" y="2364"/>
                    <a:pt x="4434" y="2361"/>
                  </a:cubicBezTo>
                  <a:cubicBezTo>
                    <a:pt x="4287" y="2448"/>
                    <a:pt x="4249" y="2550"/>
                    <a:pt x="4326" y="2671"/>
                  </a:cubicBezTo>
                  <a:cubicBezTo>
                    <a:pt x="4563" y="2894"/>
                    <a:pt x="5037" y="3203"/>
                    <a:pt x="5646" y="3487"/>
                  </a:cubicBezTo>
                  <a:cubicBezTo>
                    <a:pt x="7822" y="4502"/>
                    <a:pt x="7755" y="5479"/>
                    <a:pt x="5330" y="8336"/>
                  </a:cubicBezTo>
                  <a:cubicBezTo>
                    <a:pt x="2926" y="11169"/>
                    <a:pt x="2348" y="12493"/>
                    <a:pt x="2326" y="15215"/>
                  </a:cubicBezTo>
                  <a:cubicBezTo>
                    <a:pt x="2311" y="17107"/>
                    <a:pt x="2227" y="17336"/>
                    <a:pt x="1369" y="17677"/>
                  </a:cubicBezTo>
                  <a:cubicBezTo>
                    <a:pt x="738" y="17928"/>
                    <a:pt x="339" y="18427"/>
                    <a:pt x="180" y="19168"/>
                  </a:cubicBezTo>
                  <a:cubicBezTo>
                    <a:pt x="-293" y="21372"/>
                    <a:pt x="-612" y="21297"/>
                    <a:pt x="9954" y="21258"/>
                  </a:cubicBezTo>
                  <a:cubicBezTo>
                    <a:pt x="15213" y="21239"/>
                    <a:pt x="19618" y="21317"/>
                    <a:pt x="19744" y="21427"/>
                  </a:cubicBezTo>
                  <a:cubicBezTo>
                    <a:pt x="19874" y="21540"/>
                    <a:pt x="19999" y="21588"/>
                    <a:pt x="20123" y="21582"/>
                  </a:cubicBezTo>
                  <a:cubicBezTo>
                    <a:pt x="20494" y="21564"/>
                    <a:pt x="20813" y="21046"/>
                    <a:pt x="20895" y="20213"/>
                  </a:cubicBezTo>
                  <a:cubicBezTo>
                    <a:pt x="20988" y="19257"/>
                    <a:pt x="20812" y="18887"/>
                    <a:pt x="19984" y="18318"/>
                  </a:cubicBezTo>
                  <a:cubicBezTo>
                    <a:pt x="19204" y="17782"/>
                    <a:pt x="18837" y="17705"/>
                    <a:pt x="18447" y="17987"/>
                  </a:cubicBezTo>
                  <a:cubicBezTo>
                    <a:pt x="17845" y="18424"/>
                    <a:pt x="17917" y="18586"/>
                    <a:pt x="16803" y="14460"/>
                  </a:cubicBezTo>
                  <a:cubicBezTo>
                    <a:pt x="15889" y="11078"/>
                    <a:pt x="14019" y="7434"/>
                    <a:pt x="12742" y="6556"/>
                  </a:cubicBezTo>
                  <a:cubicBezTo>
                    <a:pt x="11375" y="5616"/>
                    <a:pt x="11428" y="4645"/>
                    <a:pt x="12927" y="3244"/>
                  </a:cubicBezTo>
                  <a:cubicBezTo>
                    <a:pt x="14182" y="2073"/>
                    <a:pt x="14219" y="1973"/>
                    <a:pt x="13614" y="1390"/>
                  </a:cubicBezTo>
                  <a:cubicBezTo>
                    <a:pt x="13263" y="1051"/>
                    <a:pt x="12973" y="592"/>
                    <a:pt x="12973" y="378"/>
                  </a:cubicBezTo>
                  <a:cubicBezTo>
                    <a:pt x="12973" y="141"/>
                    <a:pt x="12725" y="13"/>
                    <a:pt x="12433" y="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397" name="Shape 397"/>
            <p:cNvSpPr/>
            <p:nvPr/>
          </p:nvSpPr>
          <p:spPr>
            <a:xfrm>
              <a:off x="3740256" y="6372223"/>
              <a:ext cx="1974519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ctr">
                <a:spcBef>
                  <a:spcPts val="0"/>
                </a:spcBef>
                <a:defRPr spc="29" sz="3000">
                  <a:solidFill>
                    <a:srgbClr val="A58855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/>
              <a:r>
                <a:t>140$ - 560$</a:t>
              </a:r>
            </a:p>
          </p:txBody>
        </p:sp>
        <p:sp>
          <p:nvSpPr>
            <p:cNvPr id="398" name="Shape 398"/>
            <p:cNvSpPr/>
            <p:nvPr/>
          </p:nvSpPr>
          <p:spPr>
            <a:xfrm>
              <a:off x="3044836" y="1962539"/>
              <a:ext cx="2052175" cy="508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28" sz="2800">
                  <a:solidFill>
                    <a:srgbClr val="5C5C5C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lvl1pPr>
            </a:lstStyle>
            <a:p>
              <a:pPr/>
              <a:r>
                <a:t>interviewees</a:t>
              </a:r>
            </a:p>
          </p:txBody>
        </p:sp>
        <p:sp>
          <p:nvSpPr>
            <p:cNvPr id="399" name="Shape 399"/>
            <p:cNvSpPr/>
            <p:nvPr/>
          </p:nvSpPr>
          <p:spPr>
            <a:xfrm>
              <a:off x="176199" y="10997"/>
              <a:ext cx="3362249" cy="7162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48" sz="4800">
                  <a:solidFill>
                    <a:srgbClr val="5C5C5C"/>
                  </a:solidFill>
                  <a:latin typeface="+mn-lt"/>
                  <a:ea typeface="+mn-ea"/>
                  <a:cs typeface="+mn-cs"/>
                  <a:sym typeface="DIN Condensed"/>
                </a:defRPr>
              </a:lvl1pPr>
            </a:lstStyle>
            <a:p>
              <a:pPr/>
              <a:r>
                <a:t>User information</a:t>
              </a:r>
            </a:p>
          </p:txBody>
        </p:sp>
        <p:sp>
          <p:nvSpPr>
            <p:cNvPr id="400" name="Shape 400"/>
            <p:cNvSpPr/>
            <p:nvPr/>
          </p:nvSpPr>
          <p:spPr>
            <a:xfrm>
              <a:off x="4053591" y="4217647"/>
              <a:ext cx="1494390" cy="914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ctr">
                <a:spcBef>
                  <a:spcPts val="0"/>
                </a:spcBef>
                <a:defRPr spc="28" sz="2800">
                  <a:solidFill>
                    <a:srgbClr val="A58855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  <a:r>
                <a:t>Monthly </a:t>
              </a:r>
            </a:p>
            <a:p>
              <a:pPr algn="ctr">
                <a:spcBef>
                  <a:spcPts val="0"/>
                </a:spcBef>
                <a:defRPr spc="28" sz="2800">
                  <a:solidFill>
                    <a:srgbClr val="A58855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  <a:r>
                <a:t>wages</a:t>
              </a:r>
            </a:p>
          </p:txBody>
        </p:sp>
      </p:grpSp>
      <p:grpSp>
        <p:nvGrpSpPr>
          <p:cNvPr id="405" name="Group 405"/>
          <p:cNvGrpSpPr/>
          <p:nvPr/>
        </p:nvGrpSpPr>
        <p:grpSpPr>
          <a:xfrm>
            <a:off x="5325533" y="165099"/>
            <a:ext cx="7774992" cy="9604188"/>
            <a:chOff x="0" y="0"/>
            <a:chExt cx="7774991" cy="9604186"/>
          </a:xfrm>
        </p:grpSpPr>
        <p:sp>
          <p:nvSpPr>
            <p:cNvPr id="402" name="Shape 402"/>
            <p:cNvSpPr/>
            <p:nvPr/>
          </p:nvSpPr>
          <p:spPr>
            <a:xfrm>
              <a:off x="0" y="8816786"/>
              <a:ext cx="6570134" cy="787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defTabSz="457200">
                <a:spcBef>
                  <a:spcPts val="0"/>
                </a:spcBef>
                <a:defRPr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pPr>
              <a:r>
                <a:rPr>
                  <a:solidFill>
                    <a:schemeClr val="accent5"/>
                  </a:solidFill>
                </a:rPr>
                <a:t>R-10 (D2.2):</a:t>
              </a:r>
              <a:r>
                <a:t> UMOBILE systems MUST be able prefetch data in order to improve service performance.</a:t>
              </a:r>
            </a:p>
          </p:txBody>
        </p:sp>
        <p:sp>
          <p:nvSpPr>
            <p:cNvPr id="403" name="Shape 403"/>
            <p:cNvSpPr/>
            <p:nvPr/>
          </p:nvSpPr>
          <p:spPr>
            <a:xfrm>
              <a:off x="973635" y="-1"/>
              <a:ext cx="5295478" cy="787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pPr>
              <a:r>
                <a:rPr>
                  <a:solidFill>
                    <a:schemeClr val="accent5"/>
                  </a:solidFill>
                </a:rPr>
                <a:t>R-1:</a:t>
              </a:r>
              <a:r>
                <a:t> UMOBILE systems MUST be able to harness multiple communication platforms.</a:t>
              </a:r>
            </a:p>
          </p:txBody>
        </p:sp>
        <p:sp>
          <p:nvSpPr>
            <p:cNvPr id="404" name="Shape 404"/>
            <p:cNvSpPr/>
            <p:nvPr/>
          </p:nvSpPr>
          <p:spPr>
            <a:xfrm>
              <a:off x="967790" y="868983"/>
              <a:ext cx="6807202" cy="787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pPr>
              <a:r>
                <a:rPr>
                  <a:solidFill>
                    <a:schemeClr val="accent5"/>
                  </a:solidFill>
                </a:rPr>
                <a:t>R-3:</a:t>
              </a:r>
              <a:r>
                <a:t> UMOBILE systems MUST be able to exchange data through Wi-Fi (structured, direct), 3G and bluetooth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2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7" dur="1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05" grpId="3"/>
      <p:bldP build="whole" bldLvl="1" animBg="1" rev="0" advAuto="0" spid="358" grpId="1"/>
      <p:bldP build="whole" bldLvl="1" animBg="1" rev="0" advAuto="0" spid="378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Social Interview</a:t>
            </a:r>
          </a:p>
        </p:txBody>
      </p:sp>
      <p:sp>
        <p:nvSpPr>
          <p:cNvPr id="408" name="Shape 408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414" name="Group 414"/>
          <p:cNvGrpSpPr/>
          <p:nvPr/>
        </p:nvGrpSpPr>
        <p:grpSpPr>
          <a:xfrm>
            <a:off x="109824" y="5583888"/>
            <a:ext cx="8731655" cy="3477246"/>
            <a:chOff x="0" y="0"/>
            <a:chExt cx="8731653" cy="3477244"/>
          </a:xfrm>
        </p:grpSpPr>
        <p:sp>
          <p:nvSpPr>
            <p:cNvPr id="409" name="Shape 409"/>
            <p:cNvSpPr/>
            <p:nvPr/>
          </p:nvSpPr>
          <p:spPr>
            <a:xfrm>
              <a:off x="0" y="0"/>
              <a:ext cx="8731654" cy="3477245"/>
            </a:xfrm>
            <a:prstGeom prst="roundRect">
              <a:avLst>
                <a:gd name="adj" fmla="val 5478"/>
              </a:avLst>
            </a:prstGeom>
            <a:solidFill>
              <a:srgbClr val="CBCBCB">
                <a:alpha val="2013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0"/>
                </a:spcBef>
                <a:defRPr sz="2400">
                  <a:solidFill>
                    <a:srgbClr val="EBEBEB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sp>
          <p:nvSpPr>
            <p:cNvPr id="410" name="Shape 410"/>
            <p:cNvSpPr/>
            <p:nvPr/>
          </p:nvSpPr>
          <p:spPr>
            <a:xfrm>
              <a:off x="5590350" y="127580"/>
              <a:ext cx="2917852" cy="7162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48" sz="4800">
                  <a:solidFill>
                    <a:srgbClr val="5C5C5C"/>
                  </a:solidFill>
                  <a:latin typeface="+mn-lt"/>
                  <a:ea typeface="+mn-ea"/>
                  <a:cs typeface="+mn-cs"/>
                  <a:sym typeface="DIN Condensed"/>
                </a:defRPr>
              </a:lvl1pPr>
            </a:lstStyle>
            <a:p>
              <a:pPr/>
              <a:r>
                <a:t>User feedback</a:t>
              </a:r>
            </a:p>
          </p:txBody>
        </p:sp>
        <p:sp>
          <p:nvSpPr>
            <p:cNvPr id="411" name="Shape 411"/>
            <p:cNvSpPr/>
            <p:nvPr/>
          </p:nvSpPr>
          <p:spPr>
            <a:xfrm>
              <a:off x="1118163" y="610779"/>
              <a:ext cx="7553441" cy="1346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spcBef>
                  <a:spcPts val="0"/>
                </a:spcBef>
                <a:defRPr sz="3200">
                  <a:solidFill>
                    <a:srgbClr val="0096FF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  <a:r>
                <a:rPr sz="5600"/>
                <a:t>85% </a:t>
              </a:r>
              <a:r>
                <a:rPr sz="2800"/>
                <a:t>of users install CM battery application (expect to improve their WiFi speed)</a:t>
              </a:r>
            </a:p>
          </p:txBody>
        </p:sp>
        <p:pic>
          <p:nvPicPr>
            <p:cNvPr id="412" name="unnamed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81661" y="706437"/>
              <a:ext cx="893604" cy="8936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3" name="Shape 413"/>
            <p:cNvSpPr/>
            <p:nvPr/>
          </p:nvSpPr>
          <p:spPr>
            <a:xfrm>
              <a:off x="421687" y="1795454"/>
              <a:ext cx="8063641" cy="157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spcBef>
                  <a:spcPts val="0"/>
                </a:spcBef>
                <a:defRPr sz="3200">
                  <a:solidFill>
                    <a:srgbClr val="E68035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  <a:r>
                <a:rPr sz="7200"/>
                <a:t>4 </a:t>
              </a:r>
              <a:r>
                <a:rPr sz="2800"/>
                <a:t>users opted out due to the extra cost incurred by electricity bill (just 1-2$/month)</a:t>
              </a:r>
            </a:p>
          </p:txBody>
        </p:sp>
      </p:grpSp>
      <p:grpSp>
        <p:nvGrpSpPr>
          <p:cNvPr id="431" name="Group 431"/>
          <p:cNvGrpSpPr/>
          <p:nvPr/>
        </p:nvGrpSpPr>
        <p:grpSpPr>
          <a:xfrm>
            <a:off x="121683" y="1626974"/>
            <a:ext cx="8707937" cy="3868492"/>
            <a:chOff x="0" y="0"/>
            <a:chExt cx="8707935" cy="3868491"/>
          </a:xfrm>
        </p:grpSpPr>
        <p:sp>
          <p:nvSpPr>
            <p:cNvPr id="415" name="Shape 415"/>
            <p:cNvSpPr/>
            <p:nvPr/>
          </p:nvSpPr>
          <p:spPr>
            <a:xfrm>
              <a:off x="0" y="36829"/>
              <a:ext cx="8707936" cy="3831663"/>
            </a:xfrm>
            <a:prstGeom prst="roundRect">
              <a:avLst>
                <a:gd name="adj" fmla="val 4972"/>
              </a:avLst>
            </a:prstGeom>
            <a:solidFill>
              <a:srgbClr val="76D6FF">
                <a:alpha val="18526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3E6169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sp>
          <p:nvSpPr>
            <p:cNvPr id="416" name="Shape 416"/>
            <p:cNvSpPr/>
            <p:nvPr/>
          </p:nvSpPr>
          <p:spPr>
            <a:xfrm>
              <a:off x="3975687" y="52786"/>
              <a:ext cx="4655821" cy="7162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spcBef>
                  <a:spcPts val="1400"/>
                </a:spcBef>
                <a:defRPr spc="48" sz="4800">
                  <a:solidFill>
                    <a:srgbClr val="5C5C5C"/>
                  </a:solidFill>
                  <a:latin typeface="+mn-lt"/>
                  <a:ea typeface="+mn-ea"/>
                  <a:cs typeface="+mn-cs"/>
                  <a:sym typeface="DIN Condensed"/>
                </a:defRPr>
              </a:lvl1pPr>
            </a:lstStyle>
            <a:p>
              <a:pPr/>
              <a:r>
                <a:t>Social Communications</a:t>
              </a:r>
            </a:p>
          </p:txBody>
        </p:sp>
        <p:pic>
          <p:nvPicPr>
            <p:cNvPr id="417" name="F_icon.svg-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228527" y="3115748"/>
              <a:ext cx="572955" cy="57295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8" name="Line-Logo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913102" y="3094315"/>
              <a:ext cx="635001" cy="635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9" name="Instagram_Logo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728965" y="3084726"/>
              <a:ext cx="635001" cy="635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0" name="Shape 420"/>
            <p:cNvSpPr/>
            <p:nvPr/>
          </p:nvSpPr>
          <p:spPr>
            <a:xfrm>
              <a:off x="262723" y="630617"/>
              <a:ext cx="504562" cy="2374635"/>
            </a:xfrm>
            <a:prstGeom prst="rect">
              <a:avLst/>
            </a:prstGeom>
            <a:solidFill>
              <a:srgbClr val="76D6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F15A28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sp>
          <p:nvSpPr>
            <p:cNvPr id="421" name="Shape 421"/>
            <p:cNvSpPr/>
            <p:nvPr/>
          </p:nvSpPr>
          <p:spPr>
            <a:xfrm>
              <a:off x="965292" y="1027478"/>
              <a:ext cx="530622" cy="1981201"/>
            </a:xfrm>
            <a:prstGeom prst="rect">
              <a:avLst/>
            </a:prstGeom>
            <a:solidFill>
              <a:srgbClr val="008F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009051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sp>
          <p:nvSpPr>
            <p:cNvPr id="422" name="Shape 422"/>
            <p:cNvSpPr/>
            <p:nvPr/>
          </p:nvSpPr>
          <p:spPr>
            <a:xfrm>
              <a:off x="1794185" y="2007991"/>
              <a:ext cx="504561" cy="995204"/>
            </a:xfrm>
            <a:prstGeom prst="rect">
              <a:avLst/>
            </a:prstGeom>
            <a:solidFill>
              <a:srgbClr val="CBAC6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F15A28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sp>
          <p:nvSpPr>
            <p:cNvPr id="423" name="Shape 423"/>
            <p:cNvSpPr/>
            <p:nvPr/>
          </p:nvSpPr>
          <p:spPr>
            <a:xfrm>
              <a:off x="114207" y="0"/>
              <a:ext cx="993616" cy="635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spcBef>
                  <a:spcPts val="1400"/>
                </a:spcBef>
                <a:defRPr spc="28" sz="2800">
                  <a:solidFill>
                    <a:srgbClr val="498EBF"/>
                  </a:solidFill>
                  <a:latin typeface="ヒラギノ丸ゴ ProN"/>
                  <a:ea typeface="ヒラギノ丸ゴ ProN"/>
                  <a:cs typeface="ヒラギノ丸ゴ ProN"/>
                  <a:sym typeface="ヒラギノ丸ゴ ProN"/>
                </a:defRPr>
              </a:lvl1pPr>
            </a:lstStyle>
            <a:p>
              <a:pPr/>
              <a:r>
                <a:t>87%</a:t>
              </a:r>
            </a:p>
          </p:txBody>
        </p:sp>
        <p:sp>
          <p:nvSpPr>
            <p:cNvPr id="424" name="Shape 424"/>
            <p:cNvSpPr/>
            <p:nvPr/>
          </p:nvSpPr>
          <p:spPr>
            <a:xfrm>
              <a:off x="860795" y="477536"/>
              <a:ext cx="993616" cy="635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spcBef>
                  <a:spcPts val="1400"/>
                </a:spcBef>
                <a:defRPr spc="28" sz="2800">
                  <a:solidFill>
                    <a:srgbClr val="008F00"/>
                  </a:solidFill>
                  <a:latin typeface="ヒラギノ丸ゴ ProN"/>
                  <a:ea typeface="ヒラギノ丸ゴ ProN"/>
                  <a:cs typeface="ヒラギノ丸ゴ ProN"/>
                  <a:sym typeface="ヒラギノ丸ゴ ProN"/>
                </a:defRPr>
              </a:lvl1pPr>
            </a:lstStyle>
            <a:p>
              <a:pPr/>
              <a:r>
                <a:t>71%</a:t>
              </a:r>
            </a:p>
          </p:txBody>
        </p:sp>
        <p:sp>
          <p:nvSpPr>
            <p:cNvPr id="425" name="Shape 425"/>
            <p:cNvSpPr/>
            <p:nvPr/>
          </p:nvSpPr>
          <p:spPr>
            <a:xfrm>
              <a:off x="1693921" y="1500434"/>
              <a:ext cx="993616" cy="635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spcBef>
                  <a:spcPts val="1400"/>
                </a:spcBef>
                <a:defRPr spc="28" sz="2800">
                  <a:solidFill>
                    <a:srgbClr val="CBAC69"/>
                  </a:solidFill>
                  <a:latin typeface="ヒラギノ丸ゴ ProN"/>
                  <a:ea typeface="ヒラギノ丸ゴ ProN"/>
                  <a:cs typeface="ヒラギノ丸ゴ ProN"/>
                  <a:sym typeface="ヒラギノ丸ゴ ProN"/>
                </a:defRPr>
              </a:lvl1pPr>
            </a:lstStyle>
            <a:p>
              <a:pPr/>
              <a:r>
                <a:t>33%</a:t>
              </a:r>
            </a:p>
          </p:txBody>
        </p:sp>
        <p:sp>
          <p:nvSpPr>
            <p:cNvPr id="426" name="Shape 426"/>
            <p:cNvSpPr/>
            <p:nvPr/>
          </p:nvSpPr>
          <p:spPr>
            <a:xfrm>
              <a:off x="2885544" y="648800"/>
              <a:ext cx="5525245" cy="1371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spcBef>
                  <a:spcPts val="0"/>
                </a:spcBef>
                <a:defRPr sz="3200">
                  <a:solidFill>
                    <a:srgbClr val="008F00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  <a:r>
                <a:rPr sz="5600"/>
                <a:t>81%</a:t>
              </a:r>
              <a:r>
                <a:rPr sz="6200"/>
                <a:t> </a:t>
              </a:r>
              <a:r>
                <a:rPr sz="2400"/>
                <a:t>of Line users</a:t>
              </a:r>
              <a:endParaRPr sz="2400"/>
            </a:p>
            <a:p>
              <a:pPr>
                <a:spcBef>
                  <a:spcPts val="0"/>
                </a:spcBef>
                <a:defRPr sz="2400">
                  <a:solidFill>
                    <a:srgbClr val="008F00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  <a:r>
                <a:t>have local contacts within the same village</a:t>
              </a:r>
            </a:p>
          </p:txBody>
        </p:sp>
        <p:sp>
          <p:nvSpPr>
            <p:cNvPr id="427" name="Shape 427"/>
            <p:cNvSpPr/>
            <p:nvPr/>
          </p:nvSpPr>
          <p:spPr>
            <a:xfrm>
              <a:off x="3660861" y="2020681"/>
              <a:ext cx="4005908" cy="1295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spcBef>
                  <a:spcPts val="0"/>
                </a:spcBef>
                <a:defRPr sz="3200">
                  <a:solidFill>
                    <a:srgbClr val="008F00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  <a:r>
                <a:rPr sz="5600"/>
                <a:t>10-20% </a:t>
              </a:r>
              <a:r>
                <a:rPr sz="2400"/>
                <a:t>of messages</a:t>
              </a:r>
              <a:endParaRPr sz="2400"/>
            </a:p>
            <a:p>
              <a:pPr>
                <a:spcBef>
                  <a:spcPts val="0"/>
                </a:spcBef>
                <a:defRPr sz="2400">
                  <a:solidFill>
                    <a:srgbClr val="008F00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  <a:r>
                <a:t>exchanged among local users</a:t>
              </a:r>
            </a:p>
          </p:txBody>
        </p:sp>
        <p:pic>
          <p:nvPicPr>
            <p:cNvPr id="428" name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6565" t="9012" r="6551" b="8315"/>
            <a:stretch>
              <a:fillRect/>
            </a:stretch>
          </p:blipFill>
          <p:spPr>
            <a:xfrm>
              <a:off x="2544828" y="3102783"/>
              <a:ext cx="869951" cy="598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69" y="0"/>
                  </a:moveTo>
                  <a:lnTo>
                    <a:pt x="729" y="501"/>
                  </a:lnTo>
                  <a:cubicBezTo>
                    <a:pt x="698" y="895"/>
                    <a:pt x="616" y="1014"/>
                    <a:pt x="345" y="1059"/>
                  </a:cubicBezTo>
                  <a:lnTo>
                    <a:pt x="0" y="1117"/>
                  </a:lnTo>
                  <a:lnTo>
                    <a:pt x="0" y="10793"/>
                  </a:lnTo>
                  <a:lnTo>
                    <a:pt x="0" y="20483"/>
                  </a:lnTo>
                  <a:lnTo>
                    <a:pt x="345" y="20541"/>
                  </a:lnTo>
                  <a:cubicBezTo>
                    <a:pt x="615" y="20586"/>
                    <a:pt x="698" y="20699"/>
                    <a:pt x="729" y="21085"/>
                  </a:cubicBezTo>
                  <a:lnTo>
                    <a:pt x="769" y="21586"/>
                  </a:lnTo>
                  <a:lnTo>
                    <a:pt x="10800" y="21586"/>
                  </a:lnTo>
                  <a:lnTo>
                    <a:pt x="20822" y="21600"/>
                  </a:lnTo>
                  <a:lnTo>
                    <a:pt x="20871" y="21099"/>
                  </a:lnTo>
                  <a:cubicBezTo>
                    <a:pt x="20902" y="20708"/>
                    <a:pt x="20984" y="20586"/>
                    <a:pt x="21255" y="20541"/>
                  </a:cubicBezTo>
                  <a:lnTo>
                    <a:pt x="21600" y="20483"/>
                  </a:lnTo>
                  <a:lnTo>
                    <a:pt x="21600" y="10793"/>
                  </a:lnTo>
                  <a:lnTo>
                    <a:pt x="21600" y="1117"/>
                  </a:lnTo>
                  <a:lnTo>
                    <a:pt x="21255" y="1059"/>
                  </a:lnTo>
                  <a:cubicBezTo>
                    <a:pt x="20985" y="1014"/>
                    <a:pt x="20902" y="889"/>
                    <a:pt x="20871" y="501"/>
                  </a:cubicBezTo>
                  <a:lnTo>
                    <a:pt x="20831" y="14"/>
                  </a:lnTo>
                  <a:lnTo>
                    <a:pt x="10800" y="0"/>
                  </a:lnTo>
                  <a:lnTo>
                    <a:pt x="769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429" name="Shape 429"/>
            <p:cNvSpPr/>
            <p:nvPr/>
          </p:nvSpPr>
          <p:spPr>
            <a:xfrm>
              <a:off x="2727523" y="2848375"/>
              <a:ext cx="504561" cy="175591"/>
            </a:xfrm>
            <a:prstGeom prst="rect">
              <a:avLst/>
            </a:prstGeom>
            <a:solidFill>
              <a:srgbClr val="E6803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F15A28"/>
                  </a:solidFill>
                  <a:latin typeface="DIN Alternate"/>
                  <a:ea typeface="DIN Alternate"/>
                  <a:cs typeface="DIN Alternate"/>
                  <a:sym typeface="DIN Alternate"/>
                </a:defRPr>
              </a:pPr>
            </a:p>
          </p:txBody>
        </p:sp>
        <p:sp>
          <p:nvSpPr>
            <p:cNvPr id="430" name="Shape 430"/>
            <p:cNvSpPr/>
            <p:nvPr/>
          </p:nvSpPr>
          <p:spPr>
            <a:xfrm>
              <a:off x="2597017" y="2356080"/>
              <a:ext cx="1081127" cy="635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spcBef>
                  <a:spcPts val="1400"/>
                </a:spcBef>
                <a:defRPr spc="28" sz="2800">
                  <a:solidFill>
                    <a:srgbClr val="E68035"/>
                  </a:solidFill>
                  <a:latin typeface="ヒラギノ丸ゴ ProN"/>
                  <a:ea typeface="ヒラギノ丸ゴ ProN"/>
                  <a:cs typeface="ヒラギノ丸ゴ ProN"/>
                  <a:sym typeface="ヒラギノ丸ゴ ProN"/>
                </a:defRPr>
              </a:lvl1pPr>
            </a:lstStyle>
            <a:p>
              <a:pPr/>
              <a:r>
                <a:t>7.6%</a:t>
              </a:r>
            </a:p>
          </p:txBody>
        </p:sp>
      </p:grpSp>
      <p:grpSp>
        <p:nvGrpSpPr>
          <p:cNvPr id="445" name="Group 445"/>
          <p:cNvGrpSpPr/>
          <p:nvPr/>
        </p:nvGrpSpPr>
        <p:grpSpPr>
          <a:xfrm>
            <a:off x="8857149" y="1679760"/>
            <a:ext cx="3988242" cy="7478031"/>
            <a:chOff x="0" y="0"/>
            <a:chExt cx="3988241" cy="7478029"/>
          </a:xfrm>
        </p:grpSpPr>
        <p:sp>
          <p:nvSpPr>
            <p:cNvPr id="432" name="Shape 432"/>
            <p:cNvSpPr/>
            <p:nvPr/>
          </p:nvSpPr>
          <p:spPr>
            <a:xfrm>
              <a:off x="190037" y="1636619"/>
              <a:ext cx="893604" cy="5729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spcBef>
                  <a:spcPts val="1400"/>
                </a:spcBef>
                <a:defRPr spc="28" sz="2800">
                  <a:solidFill>
                    <a:srgbClr val="498EBF"/>
                  </a:solidFill>
                  <a:latin typeface="ヒラギノ丸ゴ ProN"/>
                  <a:ea typeface="ヒラギノ丸ゴ ProN"/>
                  <a:cs typeface="ヒラギノ丸ゴ ProN"/>
                  <a:sym typeface="ヒラギノ丸ゴ ProN"/>
                </a:defRPr>
              </a:lvl1pPr>
            </a:lstStyle>
            <a:p>
              <a:pPr/>
              <a:r>
                <a:t>21%</a:t>
              </a:r>
            </a:p>
          </p:txBody>
        </p:sp>
        <p:sp>
          <p:nvSpPr>
            <p:cNvPr id="433" name="Shape 433"/>
            <p:cNvSpPr/>
            <p:nvPr/>
          </p:nvSpPr>
          <p:spPr>
            <a:xfrm>
              <a:off x="205261" y="902773"/>
              <a:ext cx="893603" cy="5729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spcBef>
                  <a:spcPts val="1400"/>
                </a:spcBef>
                <a:defRPr spc="28" sz="2800">
                  <a:solidFill>
                    <a:srgbClr val="498EBF"/>
                  </a:solidFill>
                  <a:latin typeface="ヒラギノ丸ゴ ProN"/>
                  <a:ea typeface="ヒラギノ丸ゴ ProN"/>
                  <a:cs typeface="ヒラギノ丸ゴ ProN"/>
                  <a:sym typeface="ヒラギノ丸ゴ ProN"/>
                </a:defRPr>
              </a:lvl1pPr>
            </a:lstStyle>
            <a:p>
              <a:pPr/>
              <a:r>
                <a:t>30%</a:t>
              </a:r>
            </a:p>
          </p:txBody>
        </p:sp>
        <p:grpSp>
          <p:nvGrpSpPr>
            <p:cNvPr id="444" name="Group 444"/>
            <p:cNvGrpSpPr/>
            <p:nvPr/>
          </p:nvGrpSpPr>
          <p:grpSpPr>
            <a:xfrm>
              <a:off x="0" y="0"/>
              <a:ext cx="3988242" cy="7478030"/>
              <a:chOff x="0" y="0"/>
              <a:chExt cx="3988241" cy="7478029"/>
            </a:xfrm>
          </p:grpSpPr>
          <p:sp>
            <p:nvSpPr>
              <p:cNvPr id="434" name="Shape 434"/>
              <p:cNvSpPr/>
              <p:nvPr/>
            </p:nvSpPr>
            <p:spPr>
              <a:xfrm>
                <a:off x="56822" y="0"/>
                <a:ext cx="3881686" cy="7478030"/>
              </a:xfrm>
              <a:prstGeom prst="roundRect">
                <a:avLst>
                  <a:gd name="adj" fmla="val 4908"/>
                </a:avLst>
              </a:prstGeom>
              <a:solidFill>
                <a:srgbClr val="00FA92">
                  <a:alpha val="5711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>
                  <a:spcBef>
                    <a:spcPts val="0"/>
                  </a:spcBef>
                  <a:defRPr sz="2400">
                    <a:solidFill>
                      <a:srgbClr val="3E6169"/>
                    </a:solidFill>
                    <a:latin typeface="DIN Alternate"/>
                    <a:ea typeface="DIN Alternate"/>
                    <a:cs typeface="DIN Alternate"/>
                    <a:sym typeface="DIN Alternate"/>
                  </a:defRPr>
                </a:pPr>
              </a:p>
            </p:txBody>
          </p:sp>
          <p:sp>
            <p:nvSpPr>
              <p:cNvPr id="435" name="Shape 435"/>
              <p:cNvSpPr/>
              <p:nvPr/>
            </p:nvSpPr>
            <p:spPr>
              <a:xfrm>
                <a:off x="522402" y="22039"/>
                <a:ext cx="2813000" cy="7162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spcBef>
                    <a:spcPts val="1400"/>
                  </a:spcBef>
                  <a:defRPr spc="48" sz="4800">
                    <a:solidFill>
                      <a:srgbClr val="5C5C5C"/>
                    </a:solidFill>
                    <a:latin typeface="+mn-lt"/>
                    <a:ea typeface="+mn-ea"/>
                    <a:cs typeface="+mn-cs"/>
                    <a:sym typeface="DIN Condensed"/>
                  </a:defRPr>
                </a:lvl1pPr>
              </a:lstStyle>
              <a:p>
                <a:pPr/>
                <a:r>
                  <a:t>Usage pattern</a:t>
                </a:r>
              </a:p>
            </p:txBody>
          </p:sp>
          <p:sp>
            <p:nvSpPr>
              <p:cNvPr id="436" name="Shape 436"/>
              <p:cNvSpPr/>
              <p:nvPr/>
            </p:nvSpPr>
            <p:spPr>
              <a:xfrm>
                <a:off x="34604" y="2315993"/>
                <a:ext cx="1564191" cy="635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42" sz="4200">
                    <a:solidFill>
                      <a:srgbClr val="E68035"/>
                    </a:solidFill>
                    <a:latin typeface="ヒラギノ丸ゴ ProN"/>
                    <a:ea typeface="ヒラギノ丸ゴ ProN"/>
                    <a:cs typeface="ヒラギノ丸ゴ ProN"/>
                    <a:sym typeface="ヒラギノ丸ゴ ProN"/>
                  </a:defRPr>
                </a:lvl1pPr>
              </a:lstStyle>
              <a:p>
                <a:pPr/>
                <a:r>
                  <a:t>80%</a:t>
                </a:r>
              </a:p>
            </p:txBody>
          </p:sp>
          <p:sp>
            <p:nvSpPr>
              <p:cNvPr id="437" name="Shape 437"/>
              <p:cNvSpPr/>
              <p:nvPr/>
            </p:nvSpPr>
            <p:spPr>
              <a:xfrm>
                <a:off x="1318953" y="2334316"/>
                <a:ext cx="2631189" cy="5729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8" sz="2800">
                    <a:solidFill>
                      <a:srgbClr val="E68035"/>
                    </a:solidFill>
                    <a:latin typeface="ヒラギノ丸ゴ ProN"/>
                    <a:ea typeface="ヒラギノ丸ゴ ProN"/>
                    <a:cs typeface="ヒラギノ丸ゴ ProN"/>
                    <a:sym typeface="ヒラギノ丸ゴ ProN"/>
                  </a:defRPr>
                </a:lvl1pPr>
              </a:lstStyle>
              <a:p>
                <a:pPr/>
                <a:r>
                  <a:t>17:00 - 22.00</a:t>
                </a:r>
              </a:p>
            </p:txBody>
          </p:sp>
          <p:sp>
            <p:nvSpPr>
              <p:cNvPr id="438" name="Shape 438"/>
              <p:cNvSpPr/>
              <p:nvPr/>
            </p:nvSpPr>
            <p:spPr>
              <a:xfrm>
                <a:off x="1357053" y="3062962"/>
                <a:ext cx="2631189" cy="5729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8" sz="2800">
                    <a:solidFill>
                      <a:srgbClr val="498EBF"/>
                    </a:solidFill>
                    <a:latin typeface="ヒラギノ丸ゴ ProN"/>
                    <a:ea typeface="ヒラギノ丸ゴ ProN"/>
                    <a:cs typeface="ヒラギノ丸ゴ ProN"/>
                    <a:sym typeface="ヒラギノ丸ゴ ProN"/>
                  </a:defRPr>
                </a:lvl1pPr>
              </a:lstStyle>
              <a:p>
                <a:pPr/>
                <a:r>
                  <a:t>22:00 - 06.00</a:t>
                </a:r>
              </a:p>
            </p:txBody>
          </p:sp>
          <p:sp>
            <p:nvSpPr>
              <p:cNvPr id="439" name="Shape 439"/>
              <p:cNvSpPr/>
              <p:nvPr/>
            </p:nvSpPr>
            <p:spPr>
              <a:xfrm>
                <a:off x="1318953" y="1605670"/>
                <a:ext cx="2631189" cy="5729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8" sz="2800">
                    <a:solidFill>
                      <a:srgbClr val="498EBF"/>
                    </a:solidFill>
                    <a:latin typeface="ヒラギノ丸ゴ ProN"/>
                    <a:ea typeface="ヒラギノ丸ゴ ProN"/>
                    <a:cs typeface="ヒラギノ丸ゴ ProN"/>
                    <a:sym typeface="ヒラギノ丸ゴ ProN"/>
                  </a:defRPr>
                </a:lvl1pPr>
              </a:lstStyle>
              <a:p>
                <a:pPr/>
                <a:r>
                  <a:t>12:00 - 17.00</a:t>
                </a:r>
              </a:p>
            </p:txBody>
          </p:sp>
          <p:sp>
            <p:nvSpPr>
              <p:cNvPr id="440" name="Shape 440"/>
              <p:cNvSpPr/>
              <p:nvPr/>
            </p:nvSpPr>
            <p:spPr>
              <a:xfrm>
                <a:off x="1331653" y="904544"/>
                <a:ext cx="2631189" cy="5729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8" sz="2800">
                    <a:solidFill>
                      <a:srgbClr val="498EBF"/>
                    </a:solidFill>
                    <a:latin typeface="ヒラギノ丸ゴ ProN"/>
                    <a:ea typeface="ヒラギノ丸ゴ ProN"/>
                    <a:cs typeface="ヒラギノ丸ゴ ProN"/>
                    <a:sym typeface="ヒラギノ丸ゴ ProN"/>
                  </a:defRPr>
                </a:lvl1pPr>
              </a:lstStyle>
              <a:p>
                <a:pPr/>
                <a:r>
                  <a:t>06:00 - 12.00</a:t>
                </a:r>
              </a:p>
            </p:txBody>
          </p:sp>
          <p:sp>
            <p:nvSpPr>
              <p:cNvPr id="441" name="Shape 441"/>
              <p:cNvSpPr/>
              <p:nvPr/>
            </p:nvSpPr>
            <p:spPr>
              <a:xfrm>
                <a:off x="0" y="3075662"/>
                <a:ext cx="1253325" cy="5729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spcBef>
                    <a:spcPts val="1400"/>
                  </a:spcBef>
                  <a:defRPr spc="28" sz="2800">
                    <a:solidFill>
                      <a:srgbClr val="498EBF"/>
                    </a:solidFill>
                    <a:latin typeface="ヒラギノ丸ゴ ProN"/>
                    <a:ea typeface="ヒラギノ丸ゴ ProN"/>
                    <a:cs typeface="ヒラギノ丸ゴ ProN"/>
                    <a:sym typeface="ヒラギノ丸ゴ ProN"/>
                  </a:defRPr>
                </a:lvl1pPr>
              </a:lstStyle>
              <a:p>
                <a:pPr/>
                <a:r>
                  <a:t>12.5%</a:t>
                </a:r>
              </a:p>
            </p:txBody>
          </p:sp>
          <p:pic>
            <p:nvPicPr>
              <p:cNvPr id="442" name="Clock.png"/>
              <p:cNvPicPr>
                <a:picLocks noChangeAspect="1"/>
              </p:cNvPicPr>
              <p:nvPr/>
            </p:nvPicPr>
            <p:blipFill>
              <a:blip r:embed="rId7">
                <a:extLst/>
              </a:blip>
              <a:srcRect l="0" t="0" r="0" b="0"/>
              <a:stretch>
                <a:fillRect/>
              </a:stretch>
            </p:blipFill>
            <p:spPr>
              <a:xfrm>
                <a:off x="415104" y="4256075"/>
                <a:ext cx="1602584" cy="160258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43" name="Shape 443"/>
              <p:cNvSpPr/>
              <p:nvPr/>
            </p:nvSpPr>
            <p:spPr>
              <a:xfrm>
                <a:off x="218553" y="5680532"/>
                <a:ext cx="3485605" cy="16129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>
                  <a:spcBef>
                    <a:spcPts val="0"/>
                  </a:spcBef>
                  <a:defRPr sz="3200">
                    <a:solidFill>
                      <a:srgbClr val="0096FF"/>
                    </a:solidFill>
                    <a:latin typeface="DIN Alternate"/>
                    <a:ea typeface="DIN Alternate"/>
                    <a:cs typeface="DIN Alternate"/>
                    <a:sym typeface="DIN Alternate"/>
                  </a:defRPr>
                </a:pPr>
                <a:r>
                  <a:rPr sz="7200"/>
                  <a:t>4</a:t>
                </a:r>
                <a:r>
                  <a:rPr sz="5600"/>
                  <a:t> </a:t>
                </a:r>
                <a:r>
                  <a:rPr sz="2800"/>
                  <a:t> </a:t>
                </a:r>
                <a:r>
                  <a:rPr sz="3000"/>
                  <a:t>hours per day on Internet usage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2" dur="1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32" presetID="4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id="17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45" grpId="3"/>
      <p:bldP build="whole" bldLvl="1" animBg="1" rev="0" advAuto="0" spid="431" grpId="1"/>
      <p:bldP build="whole" bldLvl="1" animBg="1" rev="0" advAuto="0" spid="414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/>
          <p:nvPr>
            <p:ph type="title"/>
          </p:nvPr>
        </p:nvSpPr>
        <p:spPr>
          <a:xfrm>
            <a:off x="406400" y="311150"/>
            <a:ext cx="11650134" cy="723900"/>
          </a:xfrm>
          <a:prstGeom prst="rect">
            <a:avLst/>
          </a:prstGeom>
        </p:spPr>
        <p:txBody>
          <a:bodyPr/>
          <a:lstStyle>
            <a:lvl1pPr defTabSz="379729">
              <a:spcBef>
                <a:spcPts val="1800"/>
              </a:spcBef>
              <a:defRPr sz="3900"/>
            </a:lvl1pPr>
          </a:lstStyle>
          <a:p>
            <a:pPr/>
            <a:r>
              <a:t>Next Step: Finalise System and Network Requirement  Specifications (D2.3)</a:t>
            </a:r>
          </a:p>
        </p:txBody>
      </p:sp>
      <p:sp>
        <p:nvSpPr>
          <p:cNvPr id="448" name="Shape 4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08940" indent="-408940" defTabSz="537463">
              <a:spcBef>
                <a:spcPts val="2500"/>
              </a:spcBef>
              <a:defRPr sz="3128"/>
            </a:pPr>
            <a:r>
              <a:t>The results of analysis reinforce many of the original requirements (D2.2). </a:t>
            </a:r>
          </a:p>
          <a:p>
            <a:pPr marL="408940" indent="-408940" defTabSz="537463">
              <a:spcBef>
                <a:spcPts val="2500"/>
              </a:spcBef>
              <a:defRPr sz="3128"/>
            </a:pPr>
            <a:r>
              <a:t>At the same time, the deep analysis identifies some relevant requirements. </a:t>
            </a: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</a:rPr>
              <a:t>These requirements will be updated in D2.3 </a:t>
            </a:r>
            <a:endParaRPr>
              <a:solidFill>
                <a:schemeClr val="accent4">
                  <a:hueOff val="-1395324"/>
                  <a:satOff val="-3373"/>
                  <a:lumOff val="-9849"/>
                </a:schemeClr>
              </a:solidFill>
            </a:endParaRPr>
          </a:p>
          <a:p>
            <a:pPr marL="408940" indent="-408940" defTabSz="537463">
              <a:spcBef>
                <a:spcPts val="2500"/>
              </a:spcBef>
              <a:defRPr sz="3128"/>
            </a:pPr>
            <a:r>
              <a:t>The analysis also encourages the UMOBILE applications (</a:t>
            </a: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</a:rPr>
              <a:t>e.g., Oi app</a:t>
            </a:r>
            <a:r>
              <a:t>).</a:t>
            </a:r>
          </a:p>
          <a:p>
            <a:pPr marL="408940" indent="-408940" defTabSz="537463">
              <a:spcBef>
                <a:spcPts val="2500"/>
              </a:spcBef>
              <a:defRPr sz="3128"/>
            </a:pPr>
            <a:r>
              <a:t> The results also justify the implementation of the UMOBILE architecture. For instance: </a:t>
            </a:r>
          </a:p>
          <a:p>
            <a:pPr lvl="1" marL="817880" indent="-408940" defTabSz="537463">
              <a:spcBef>
                <a:spcPts val="2500"/>
              </a:spcBef>
              <a:defRPr sz="3128"/>
            </a:pPr>
            <a:r>
              <a:t>Decide what/when (e.g., off-peak) to </a:t>
            </a: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migrate the services </a:t>
            </a:r>
            <a:endParaRPr>
              <a:solidFill>
                <a:schemeClr val="accent4">
                  <a:hueOff val="-1395324"/>
                  <a:satOff val="-3373"/>
                  <a:lumOff val="-9849"/>
                </a:schemeClr>
              </a:solidFill>
              <a:latin typeface="Avenir Next Demi Bold"/>
              <a:ea typeface="Avenir Next Demi Bold"/>
              <a:cs typeface="Avenir Next Demi Bold"/>
              <a:sym typeface="Avenir Next Demi Bold"/>
            </a:endParaRPr>
          </a:p>
          <a:p>
            <a:pPr lvl="1" marL="817880" indent="-408940" defTabSz="537463">
              <a:spcBef>
                <a:spcPts val="2500"/>
              </a:spcBef>
              <a:defRPr sz="3128"/>
            </a:pPr>
            <a:r>
              <a:t>Activate the </a:t>
            </a: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DTN communication</a:t>
            </a:r>
            <a:r>
              <a:t> and </a:t>
            </a: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</a:rPr>
              <a:t>C</a:t>
            </a: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ongestion control</a:t>
            </a:r>
            <a:r>
              <a:t> (when the traffic demand is critically high)</a:t>
            </a:r>
          </a:p>
        </p:txBody>
      </p:sp>
      <p:sp>
        <p:nvSpPr>
          <p:cNvPr id="449" name="Shape 449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What are the potential solutions?</a:t>
            </a:r>
          </a:p>
        </p:txBody>
      </p:sp>
      <p:sp>
        <p:nvSpPr>
          <p:cNvPr id="452" name="Shape 4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51155" indent="-351155" defTabSz="461518">
              <a:spcBef>
                <a:spcPts val="2200"/>
              </a:spcBef>
              <a:defRPr sz="2686"/>
            </a:pPr>
            <a:r>
              <a:t>Can we simply expand the link capacity or add more gateways?</a:t>
            </a:r>
          </a:p>
          <a:p>
            <a:pPr lvl="1" marL="702310" indent="-351155" defTabSz="461518">
              <a:spcBef>
                <a:spcPts val="2200"/>
              </a:spcBef>
              <a:defRPr sz="2686"/>
            </a:pPr>
            <a:r>
              <a:t> Villagers are very sensitive to the cost </a:t>
            </a:r>
          </a:p>
          <a:p>
            <a:pPr lvl="1" marL="702310" indent="-351155" defTabSz="461518">
              <a:spcBef>
                <a:spcPts val="2200"/>
              </a:spcBef>
              <a:defRPr sz="2686"/>
            </a:pPr>
            <a:r>
              <a:t>Service must be provided at the edge (e.g., gateway, hotspot) to reduce the outbound traffic (e.g., </a:t>
            </a:r>
            <a:r>
              <a:rPr>
                <a:solidFill>
                  <a:schemeClr val="accent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support localised communication</a:t>
            </a:r>
            <a:r>
              <a:t>)</a:t>
            </a:r>
          </a:p>
          <a:p>
            <a:pPr marL="351155" indent="-351155" defTabSz="461518">
              <a:spcBef>
                <a:spcPts val="2200"/>
              </a:spcBef>
              <a:defRPr sz="2686"/>
            </a:pPr>
            <a:r>
              <a:t>Can we utilise the off-peak hours with content/service caching ?</a:t>
            </a:r>
          </a:p>
          <a:p>
            <a:pPr lvl="1" marL="702310" indent="-351155" defTabSz="461518">
              <a:spcBef>
                <a:spcPts val="2200"/>
              </a:spcBef>
              <a:defRPr sz="2686"/>
            </a:pPr>
            <a:r>
              <a:t> Identify the true valuable contents (e.g., </a:t>
            </a:r>
            <a:r>
              <a:rPr>
                <a:solidFill>
                  <a:schemeClr val="accent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local contents and services</a:t>
            </a:r>
            <a:r>
              <a:t>)</a:t>
            </a:r>
          </a:p>
          <a:p>
            <a:pPr lvl="1" marL="702310" indent="-351155" defTabSz="461518">
              <a:spcBef>
                <a:spcPts val="2200"/>
              </a:spcBef>
              <a:defRPr sz="2686"/>
            </a:pPr>
            <a:r>
              <a:t>Efficiently remove the suspicious domains </a:t>
            </a:r>
          </a:p>
          <a:p>
            <a:pPr marL="351155" indent="-351155" defTabSz="461518">
              <a:spcBef>
                <a:spcPts val="2200"/>
              </a:spcBef>
              <a:defRPr sz="2686"/>
            </a:pPr>
            <a:r>
              <a:t>New technologies </a:t>
            </a:r>
          </a:p>
          <a:p>
            <a:pPr lvl="1" marL="702310" indent="-351155" defTabSz="461518">
              <a:spcBef>
                <a:spcPts val="2200"/>
              </a:spcBef>
              <a:defRPr sz="2686"/>
            </a:pPr>
            <a:r>
              <a:t>Information Centric Network (i.e., </a:t>
            </a:r>
            <a:r>
              <a:rPr>
                <a:solidFill>
                  <a:schemeClr val="accent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NDN</a:t>
            </a:r>
            <a:r>
              <a:t>)</a:t>
            </a:r>
          </a:p>
          <a:p>
            <a:pPr lvl="1" marL="702310" indent="-351155" defTabSz="461518">
              <a:spcBef>
                <a:spcPts val="2200"/>
              </a:spcBef>
              <a:defRPr sz="2686"/>
            </a:pPr>
            <a:r>
              <a:t>Delay Tolerant Networking</a:t>
            </a:r>
          </a:p>
          <a:p>
            <a:pPr lvl="1" marL="702310" indent="-351155" defTabSz="461518">
              <a:spcBef>
                <a:spcPts val="2200"/>
              </a:spcBef>
              <a:defRPr sz="2686"/>
            </a:pPr>
            <a:r>
              <a:rPr>
                <a:solidFill>
                  <a:schemeClr val="accent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Service migration</a:t>
            </a:r>
            <a:r>
              <a:t> - Migrate the services to edge based on user context</a:t>
            </a:r>
          </a:p>
        </p:txBody>
      </p:sp>
      <p:sp>
        <p:nvSpPr>
          <p:cNvPr id="453" name="Shape 453"/>
          <p:cNvSpPr/>
          <p:nvPr>
            <p:ph type="sldNum" sz="quarter" idx="2"/>
          </p:nvPr>
        </p:nvSpPr>
        <p:spPr>
          <a:xfrm>
            <a:off x="12315805" y="431800"/>
            <a:ext cx="277714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Shape 4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350520">
              <a:defRPr sz="10200"/>
            </a:lvl1pPr>
          </a:lstStyle>
          <a:p>
            <a:pPr/>
            <a:r>
              <a:t>System Requirements and Deployability</a:t>
            </a:r>
          </a:p>
        </p:txBody>
      </p:sp>
      <p:sp>
        <p:nvSpPr>
          <p:cNvPr id="456" name="Shape 456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Shape 45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365760">
              <a:lnSpc>
                <a:spcPct val="100000"/>
              </a:lnSpc>
              <a:spcBef>
                <a:spcPts val="0"/>
              </a:spcBef>
              <a:defRPr sz="4800">
                <a:solidFill>
                  <a:srgbClr val="3EB4E1"/>
                </a:solidFill>
              </a:defRPr>
            </a:lvl1pPr>
          </a:lstStyle>
          <a:p>
            <a:pPr/>
            <a:r>
              <a:t>Deployability Design</a:t>
            </a:r>
          </a:p>
        </p:txBody>
      </p:sp>
      <p:sp>
        <p:nvSpPr>
          <p:cNvPr id="459" name="Shape 45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2300"/>
              </a:spcBef>
              <a:defRPr sz="2856"/>
            </a:pPr>
            <a:r>
              <a:t>Definition of operational requirements (D2.4 in July 2017)</a:t>
            </a:r>
          </a:p>
          <a:p>
            <a:pPr marL="373379" indent="-373379" defTabSz="490727">
              <a:spcBef>
                <a:spcPts val="2300"/>
              </a:spcBef>
              <a:defRPr sz="2856"/>
            </a:pPr>
            <a:r>
              <a:t>How can we make our system deployable, operational and extensible?</a:t>
            </a:r>
          </a:p>
          <a:p>
            <a:pPr marL="373379" indent="-373379" defTabSz="490727">
              <a:spcBef>
                <a:spcPts val="2300"/>
              </a:spcBef>
              <a:defRPr sz="2856"/>
            </a:pPr>
            <a:r>
              <a:t>What are the constraints and barriers to deploy all UMOBILE systems?</a:t>
            </a:r>
          </a:p>
          <a:p>
            <a:pPr marL="373379" indent="-373379" defTabSz="490727">
              <a:spcBef>
                <a:spcPts val="2300"/>
              </a:spcBef>
              <a:defRPr sz="2856"/>
            </a:pPr>
            <a:r>
              <a:t>How can we minimise “backend” support?</a:t>
            </a:r>
          </a:p>
          <a:p>
            <a:pPr marL="373379" indent="-373379" defTabSz="490727">
              <a:spcBef>
                <a:spcPts val="2300"/>
              </a:spcBef>
              <a:defRPr sz="2856"/>
            </a:pPr>
            <a:r>
              <a:t>How can we minimise the barriers to future implementations?</a:t>
            </a:r>
          </a:p>
          <a:p>
            <a:pPr marL="373379" indent="-373379" defTabSz="490727">
              <a:spcBef>
                <a:spcPts val="2300"/>
              </a:spcBef>
              <a:defRPr sz="2856"/>
            </a:pPr>
            <a:r>
              <a:t>We will focus on deployability and operational requirements for the demonstrations</a:t>
            </a:r>
          </a:p>
          <a:p>
            <a:pPr marL="373379" indent="-373379" defTabSz="490727">
              <a:spcBef>
                <a:spcPts val="2300"/>
              </a:spcBef>
              <a:defRPr sz="2856"/>
            </a:pPr>
            <a:r>
              <a:t>How can we maximise the use of the systems we will have developed by the time of the demos?</a:t>
            </a:r>
          </a:p>
          <a:p>
            <a:pPr marL="373379" indent="-373379" defTabSz="490727">
              <a:spcBef>
                <a:spcPts val="2300"/>
              </a:spcBef>
              <a:defRPr sz="2856"/>
            </a:pPr>
            <a:r>
              <a:t>How can we demonstrate the full potential, taking into account regulatory framework?</a:t>
            </a:r>
          </a:p>
        </p:txBody>
      </p:sp>
      <p:sp>
        <p:nvSpPr>
          <p:cNvPr id="460" name="Shape 460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365760">
              <a:lnSpc>
                <a:spcPct val="100000"/>
              </a:lnSpc>
              <a:spcBef>
                <a:spcPts val="0"/>
              </a:spcBef>
              <a:defRPr sz="4800">
                <a:solidFill>
                  <a:srgbClr val="3EB4E1"/>
                </a:solidFill>
              </a:defRPr>
            </a:lvl1pPr>
          </a:lstStyle>
          <a:p>
            <a:pPr/>
            <a:r>
              <a:t>Use of drones</a:t>
            </a:r>
          </a:p>
        </p:txBody>
      </p:sp>
      <p:sp>
        <p:nvSpPr>
          <p:cNvPr id="463" name="Shape 463"/>
          <p:cNvSpPr/>
          <p:nvPr>
            <p:ph type="body" sz="half" idx="1"/>
          </p:nvPr>
        </p:nvSpPr>
        <p:spPr>
          <a:xfrm>
            <a:off x="406400" y="1167804"/>
            <a:ext cx="6129867" cy="7805639"/>
          </a:xfrm>
          <a:prstGeom prst="rect">
            <a:avLst/>
          </a:prstGeom>
        </p:spPr>
        <p:txBody>
          <a:bodyPr/>
          <a:lstStyle/>
          <a:p>
            <a:pPr marL="417830" indent="-417830" defTabSz="549148">
              <a:spcBef>
                <a:spcPts val="2600"/>
              </a:spcBef>
              <a:defRPr sz="3196"/>
            </a:pPr>
            <a:r>
              <a:t>Platform category</a:t>
            </a:r>
          </a:p>
          <a:p>
            <a:pPr marL="417830" indent="-417830" defTabSz="549148">
              <a:spcBef>
                <a:spcPts val="2600"/>
              </a:spcBef>
              <a:defRPr sz="3196"/>
            </a:pPr>
            <a:r>
              <a:t>Size, Weight and Power</a:t>
            </a:r>
          </a:p>
          <a:p>
            <a:pPr marL="417830" indent="-417830" defTabSz="549148">
              <a:spcBef>
                <a:spcPts val="2600"/>
              </a:spcBef>
              <a:defRPr sz="3196"/>
            </a:pPr>
            <a:r>
              <a:t>Range and endurance</a:t>
            </a:r>
          </a:p>
          <a:p>
            <a:pPr marL="417830" indent="-417830" defTabSz="549148">
              <a:spcBef>
                <a:spcPts val="2600"/>
              </a:spcBef>
              <a:defRPr sz="3196"/>
            </a:pPr>
            <a:r>
              <a:t>Hotspot integration</a:t>
            </a:r>
          </a:p>
          <a:p>
            <a:pPr marL="417830" indent="-417830" defTabSz="549148">
              <a:spcBef>
                <a:spcPts val="2600"/>
              </a:spcBef>
              <a:defRPr sz="3196"/>
            </a:pPr>
            <a:r>
              <a:t>Altitude vs. Coverage</a:t>
            </a:r>
          </a:p>
          <a:p>
            <a:pPr marL="417830" indent="-417830" defTabSz="549148">
              <a:spcBef>
                <a:spcPts val="2600"/>
              </a:spcBef>
              <a:defRPr sz="3196"/>
            </a:pPr>
            <a:r>
              <a:t>Interference issues</a:t>
            </a:r>
          </a:p>
          <a:p>
            <a:pPr marL="417830" indent="-417830" defTabSz="549148">
              <a:spcBef>
                <a:spcPts val="2600"/>
              </a:spcBef>
              <a:defRPr sz="3196"/>
            </a:pPr>
            <a:r>
              <a:t>Explore available links</a:t>
            </a:r>
          </a:p>
          <a:p>
            <a:pPr marL="417830" indent="-417830" defTabSz="549148">
              <a:spcBef>
                <a:spcPts val="2600"/>
              </a:spcBef>
              <a:defRPr sz="3196"/>
            </a:pPr>
            <a:r>
              <a:t>Regulatory constraints</a:t>
            </a:r>
          </a:p>
          <a:p>
            <a:pPr marL="417830" indent="-417830" defTabSz="549148">
              <a:spcBef>
                <a:spcPts val="2600"/>
              </a:spcBef>
              <a:defRPr sz="3196"/>
            </a:pPr>
            <a:r>
              <a:t>Scenario definition</a:t>
            </a:r>
          </a:p>
        </p:txBody>
      </p:sp>
      <p:sp>
        <p:nvSpPr>
          <p:cNvPr id="464" name="Shape 464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6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50050" y="1393720"/>
            <a:ext cx="5702300" cy="7289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WP2: Objectives </a:t>
            </a:r>
          </a:p>
        </p:txBody>
      </p:sp>
      <p:sp>
        <p:nvSpPr>
          <p:cNvPr id="208" name="Shape 208"/>
          <p:cNvSpPr/>
          <p:nvPr>
            <p:ph type="body" sz="half" idx="1"/>
          </p:nvPr>
        </p:nvSpPr>
        <p:spPr>
          <a:xfrm>
            <a:off x="406400" y="1167804"/>
            <a:ext cx="6180204" cy="7805639"/>
          </a:xfrm>
          <a:prstGeom prst="rect">
            <a:avLst/>
          </a:prstGeom>
        </p:spPr>
        <p:txBody>
          <a:bodyPr/>
          <a:lstStyle/>
          <a:p>
            <a:pPr/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O2.1:</a:t>
            </a:r>
            <a:r>
              <a:t> Define the system requirements from the perspective of the network and the end-users.</a:t>
            </a:r>
          </a:p>
          <a:p>
            <a:pPr/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O2.2:</a:t>
            </a:r>
            <a:r>
              <a:t> Analyse the operational requirements and deployability aspects of UMOBILE platform. </a:t>
            </a:r>
          </a:p>
          <a:p>
            <a:pPr/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O2.3:</a:t>
            </a:r>
            <a:r>
              <a:t> Align application and protocol requirements with validation scenarios. </a:t>
            </a:r>
          </a:p>
        </p:txBody>
      </p:sp>
      <p:sp>
        <p:nvSpPr>
          <p:cNvPr id="209" name="Shape 209"/>
          <p:cNvSpPr/>
          <p:nvPr>
            <p:ph type="sldNum" sz="quarter" idx="2"/>
          </p:nvPr>
        </p:nvSpPr>
        <p:spPr>
          <a:xfrm>
            <a:off x="12332920" y="431800"/>
            <a:ext cx="260599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10" name="Shape 210"/>
          <p:cNvSpPr/>
          <p:nvPr/>
        </p:nvSpPr>
        <p:spPr>
          <a:xfrm>
            <a:off x="6730007" y="1167804"/>
            <a:ext cx="6180205" cy="7805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444500" indent="-444500">
              <a:spcBef>
                <a:spcPts val="2800"/>
              </a:spcBef>
              <a:buClr>
                <a:schemeClr val="accent1"/>
              </a:buClr>
              <a:buSzPct val="104999"/>
              <a:buFont typeface="Avenir Next"/>
              <a:buChar char="▸"/>
              <a:defRPr sz="3400"/>
            </a:pP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Task 2.1: </a:t>
            </a:r>
            <a:r>
              <a:t>User Requirements</a:t>
            </a:r>
          </a:p>
          <a:p>
            <a:pPr marL="444500" indent="-444500">
              <a:spcBef>
                <a:spcPts val="2800"/>
              </a:spcBef>
              <a:buClr>
                <a:schemeClr val="accent1"/>
              </a:buClr>
              <a:buSzPct val="104999"/>
              <a:buFont typeface="Avenir Next"/>
              <a:buChar char="▸"/>
              <a:defRPr sz="3400"/>
            </a:pP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Task 2.2:</a:t>
            </a:r>
            <a:r>
              <a:t> System and Network Requirements </a:t>
            </a:r>
          </a:p>
          <a:p>
            <a:pPr marL="444500" indent="-444500">
              <a:spcBef>
                <a:spcPts val="2800"/>
              </a:spcBef>
              <a:buClr>
                <a:schemeClr val="accent1"/>
              </a:buClr>
              <a:buSzPct val="104999"/>
              <a:buFont typeface="Avenir Next"/>
              <a:buChar char="▸"/>
              <a:defRPr sz="3400"/>
            </a:pP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Task 2.3:</a:t>
            </a:r>
            <a:r>
              <a:t> System Deployability Design</a:t>
            </a:r>
          </a:p>
          <a:p>
            <a:pPr marL="444500" indent="-444500">
              <a:spcBef>
                <a:spcPts val="2800"/>
              </a:spcBef>
              <a:buClr>
                <a:schemeClr val="accent1"/>
              </a:buClr>
              <a:buSzPct val="104999"/>
              <a:buFont typeface="Avenir Next"/>
              <a:buChar char="▸"/>
              <a:defRPr sz="3400"/>
            </a:pPr>
            <a:r>
              <a:rPr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Duration:</a:t>
            </a:r>
            <a:r>
              <a:t> M 1 to M30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Use of drones</a:t>
            </a:r>
          </a:p>
        </p:txBody>
      </p:sp>
      <p:sp>
        <p:nvSpPr>
          <p:cNvPr id="468" name="Shape 468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6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7550" y="1331383"/>
            <a:ext cx="11569700" cy="7835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Hardware specifications</a:t>
            </a:r>
          </a:p>
        </p:txBody>
      </p:sp>
      <p:sp>
        <p:nvSpPr>
          <p:cNvPr id="472" name="Shape 47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86715" indent="-386715" defTabSz="508254">
              <a:spcBef>
                <a:spcPts val="2400"/>
              </a:spcBef>
              <a:defRPr sz="2958"/>
            </a:pPr>
            <a:r>
              <a:t>OpenWRT support and compatibility with:</a:t>
            </a:r>
          </a:p>
          <a:p>
            <a:pPr lvl="1" marL="773430" indent="-386715" defTabSz="508254">
              <a:spcBef>
                <a:spcPts val="2400"/>
              </a:spcBef>
              <a:defRPr sz="2958"/>
            </a:pPr>
            <a:r>
              <a:t>consortium background</a:t>
            </a:r>
          </a:p>
          <a:p>
            <a:pPr lvl="1" marL="773430" indent="-386715" defTabSz="508254">
              <a:spcBef>
                <a:spcPts val="2400"/>
              </a:spcBef>
              <a:defRPr sz="2958"/>
            </a:pPr>
            <a:r>
              <a:t>installed AP fleet of the industrial partners (which prevents 64 bit usage)</a:t>
            </a:r>
          </a:p>
          <a:p>
            <a:pPr marL="386715" indent="-386715" defTabSz="508254">
              <a:spcBef>
                <a:spcPts val="2400"/>
              </a:spcBef>
              <a:defRPr sz="2958"/>
            </a:pPr>
            <a:r>
              <a:t>Outdoor</a:t>
            </a:r>
          </a:p>
          <a:p>
            <a:pPr lvl="1" marL="773430" indent="-386715" defTabSz="508254">
              <a:spcBef>
                <a:spcPts val="2400"/>
              </a:spcBef>
              <a:defRPr sz="2958"/>
            </a:pPr>
            <a:r>
              <a:t>Low power consumption</a:t>
            </a:r>
          </a:p>
          <a:p>
            <a:pPr lvl="1" marL="773430" indent="-386715" defTabSz="508254">
              <a:spcBef>
                <a:spcPts val="2400"/>
              </a:spcBef>
              <a:defRPr sz="2958"/>
            </a:pPr>
            <a:r>
              <a:t>Extending range of operating temperature</a:t>
            </a:r>
          </a:p>
          <a:p>
            <a:pPr marL="386715" indent="-386715" defTabSz="508254">
              <a:spcBef>
                <a:spcPts val="2400"/>
              </a:spcBef>
              <a:defRPr sz="2958"/>
            </a:pPr>
            <a:r>
              <a:t>Flexible radio interfaces 2.4 GHz, 5 GHz; 1x1, 2x2 MIMO</a:t>
            </a:r>
          </a:p>
          <a:p>
            <a:pPr marL="386715" indent="-386715" defTabSz="508254">
              <a:spcBef>
                <a:spcPts val="2400"/>
              </a:spcBef>
              <a:defRPr sz="2958"/>
            </a:pPr>
            <a:r>
              <a:t>Low cost</a:t>
            </a:r>
          </a:p>
          <a:p>
            <a:pPr marL="386715" indent="-386715" defTabSz="508254">
              <a:spcBef>
                <a:spcPts val="2400"/>
              </a:spcBef>
              <a:defRPr sz="2958"/>
            </a:pPr>
            <a:r>
              <a:t>Easy integration with 64 bit 'computing devices' (Raspberry PI)</a:t>
            </a:r>
          </a:p>
        </p:txBody>
      </p:sp>
      <p:sp>
        <p:nvSpPr>
          <p:cNvPr id="473" name="Shape 473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System Requirements: Prototype</a:t>
            </a:r>
          </a:p>
        </p:txBody>
      </p:sp>
      <p:sp>
        <p:nvSpPr>
          <p:cNvPr id="476" name="Shape 476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7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9633" y="1885950"/>
            <a:ext cx="9931401" cy="5676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Shape 47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System Requirements: Prototype</a:t>
            </a:r>
          </a:p>
        </p:txBody>
      </p:sp>
      <p:sp>
        <p:nvSpPr>
          <p:cNvPr id="480" name="Shape 480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8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1600" y="2044700"/>
            <a:ext cx="9956800" cy="5664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Shape 4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System Requirements: Prototype</a:t>
            </a:r>
          </a:p>
        </p:txBody>
      </p:sp>
      <p:sp>
        <p:nvSpPr>
          <p:cNvPr id="484" name="Shape 484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8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4000" y="2076450"/>
            <a:ext cx="9956800" cy="5600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Shape 487"/>
          <p:cNvSpPr/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Thank you</a:t>
            </a:r>
          </a:p>
        </p:txBody>
      </p:sp>
      <p:sp>
        <p:nvSpPr>
          <p:cNvPr id="488" name="Shape 488"/>
          <p:cNvSpPr/>
          <p:nvPr>
            <p:ph type="body" idx="14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Q&amp;A</a:t>
            </a:r>
          </a:p>
        </p:txBody>
      </p:sp>
      <p:sp>
        <p:nvSpPr>
          <p:cNvPr id="489" name="Shape 489"/>
          <p:cNvSpPr/>
          <p:nvPr>
            <p:ph type="body" idx="15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</a:t>
            </a:r>
          </a:p>
        </p:txBody>
      </p:sp>
      <p:sp>
        <p:nvSpPr>
          <p:cNvPr id="490" name="Shape 490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UMOBILE WP2: Deliverable Status</a:t>
            </a:r>
          </a:p>
        </p:txBody>
      </p:sp>
      <p:sp>
        <p:nvSpPr>
          <p:cNvPr id="213" name="Shape 213"/>
          <p:cNvSpPr/>
          <p:nvPr>
            <p:ph type="sldNum" sz="quarter" idx="2"/>
          </p:nvPr>
        </p:nvSpPr>
        <p:spPr>
          <a:xfrm>
            <a:off x="12332920" y="431800"/>
            <a:ext cx="260599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214" name="Table 214"/>
          <p:cNvGraphicFramePr/>
          <p:nvPr/>
        </p:nvGraphicFramePr>
        <p:xfrm>
          <a:off x="967988" y="2024631"/>
          <a:ext cx="9009593" cy="5526107"/>
        </p:xfrm>
        <a:graphic xmlns:a="http://schemas.openxmlformats.org/drawingml/2006/main">
          <a:graphicData uri="http://schemas.openxmlformats.org/drawingml/2006/table">
            <a:tbl>
              <a:tblPr firstCol="1" firstRow="1" lastCol="0" lastRow="0" bandCol="0" bandRow="1" rtl="0">
                <a:tableStyleId>{EEE7283C-3CF3-47DC-8721-378D4A62B228}</a:tableStyleId>
              </a:tblPr>
              <a:tblGrid>
                <a:gridCol w="3561914"/>
                <a:gridCol w="965451"/>
                <a:gridCol w="2378047"/>
                <a:gridCol w="1556374"/>
                <a:gridCol w="2353970"/>
              </a:tblGrid>
              <a:tr h="48895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sym typeface="Avenir Next Demi Bold"/>
                        </a:rPr>
                        <a:t>Deliverables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sym typeface="Avenir Next Demi Bold"/>
                        </a:rPr>
                        <a:t>Task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sym typeface="Avenir Next Demi Bold"/>
                        </a:rPr>
                        <a:t>Task Leader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sym typeface="Avenir Next Demi Bold"/>
                        </a:rPr>
                        <a:t>Status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sym typeface="Avenir Next Demi Bold"/>
                        </a:rPr>
                        <a:t>Due 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7662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A6AAA9"/>
                          </a:solidFill>
                          <a:sym typeface="Avenir Next Demi Bold"/>
                        </a:rPr>
                        <a:t>D2.1: End-user requirements report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2.1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UCAM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latin typeface="Avenir Next Demi Bold"/>
                          <a:ea typeface="Avenir Next Demi Bold"/>
                          <a:cs typeface="Avenir Next Demi Bold"/>
                          <a:sym typeface="Avenir Next Demi Bold"/>
                        </a:rPr>
                        <a:t>Delivered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M5: May 2015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252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A6AAA9"/>
                          </a:solidFill>
                          <a:sym typeface="Avenir Next Demi Bold"/>
                        </a:rPr>
                        <a:t>D2.2: System and network requirement  specifications (1)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2.2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1" algn="ctr">
                        <a:lnSpc>
                          <a:spcPct val="100000"/>
                        </a:lnSpc>
                        <a:spcBef>
                          <a:spcPts val="2800"/>
                        </a:spcBef>
                        <a:defRPr sz="1800">
                          <a:solidFill>
                            <a:srgbClr val="A6AAA9"/>
                          </a:solidFill>
                          <a:latin typeface="Avenir Next Demi Bold"/>
                          <a:ea typeface="Avenir Next Demi Bold"/>
                          <a:cs typeface="Avenir Next Demi Bold"/>
                          <a:sym typeface="Avenir Next Demi Bold"/>
                        </a:defRPr>
                      </a:pPr>
                      <a:r>
                        <a:t>COPELABS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latin typeface="Avenir Next Demi Bold"/>
                          <a:ea typeface="Avenir Next Demi Bold"/>
                          <a:cs typeface="Avenir Next Demi Bold"/>
                          <a:sym typeface="Avenir Next Demi Bold"/>
                        </a:rPr>
                        <a:t>Delivered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M14: March 2016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62064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A6AAA9"/>
                          </a:solidFill>
                          <a:sym typeface="Avenir Next Demi Bold"/>
                        </a:rPr>
                        <a:t>D2.3: System and network requirement  specifications (2)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2.2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1" algn="ctr">
                        <a:lnSpc>
                          <a:spcPct val="100000"/>
                        </a:lnSpc>
                        <a:spcBef>
                          <a:spcPts val="2800"/>
                        </a:spcBef>
                        <a:defRPr sz="1800">
                          <a:solidFill>
                            <a:srgbClr val="A6AAA9"/>
                          </a:solidFill>
                          <a:latin typeface="Avenir Next Demi Bold"/>
                          <a:ea typeface="Avenir Next Demi Bold"/>
                          <a:cs typeface="Avenir Next Demi Bold"/>
                          <a:sym typeface="Avenir Next Demi Bold"/>
                        </a:defRPr>
                      </a:pPr>
                      <a:r>
                        <a:t>COPELABS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latin typeface="Avenir Next Demi Bold"/>
                          <a:ea typeface="Avenir Next Demi Bold"/>
                          <a:cs typeface="Avenir Next Demi Bold"/>
                          <a:sym typeface="Avenir Next Demi Bold"/>
                        </a:rPr>
                        <a:t>In progress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M28: May 2017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252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A6AAA9"/>
                          </a:solidFill>
                          <a:sym typeface="Avenir Next Demi Bold"/>
                        </a:rPr>
                        <a:t>D2.4: System and Network Deployability Design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2.3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TEKEVER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latin typeface="Avenir Next Demi Bold"/>
                          <a:ea typeface="Avenir Next Demi Bold"/>
                          <a:cs typeface="Avenir Next Demi Bold"/>
                          <a:sym typeface="Avenir Next Demi Bold"/>
                        </a:rPr>
                        <a:t>In progress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838787"/>
                          </a:solidFill>
                          <a:sym typeface="Avenir Next Medium"/>
                        </a:rPr>
                        <a:t>M30: July 2017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21348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b="0" sz="3600">
                          <a:sym typeface="Avenir Next Demi Bold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 sz="3600">
                          <a:sym typeface="Avenir Next Medium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 sz="3600">
                          <a:sym typeface="Avenir Next Medium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 sz="3600">
                          <a:sym typeface="Avenir Next Medium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 sz="3600">
                          <a:sym typeface="Avenir Next Medium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UMOBILE Areas of Action (D2.1)</a:t>
            </a:r>
          </a:p>
        </p:txBody>
      </p:sp>
      <p:sp>
        <p:nvSpPr>
          <p:cNvPr id="217" name="Shape 217"/>
          <p:cNvSpPr/>
          <p:nvPr>
            <p:ph type="sldNum" sz="quarter" idx="2"/>
          </p:nvPr>
        </p:nvSpPr>
        <p:spPr>
          <a:xfrm>
            <a:off x="12332920" y="431800"/>
            <a:ext cx="260599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18" name="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11104" y="1941009"/>
            <a:ext cx="3430191" cy="2275421"/>
          </a:xfrm>
          <a:prstGeom prst="rect">
            <a:avLst/>
          </a:prstGeom>
        </p:spPr>
      </p:pic>
      <p:pic>
        <p:nvPicPr>
          <p:cNvPr id="219" name="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5061" y="1974436"/>
            <a:ext cx="3556855" cy="2213162"/>
          </a:xfrm>
          <a:prstGeom prst="rect">
            <a:avLst/>
          </a:prstGeom>
        </p:spPr>
      </p:pic>
      <p:pic>
        <p:nvPicPr>
          <p:cNvPr id="220" name="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10484" y="1972138"/>
            <a:ext cx="3701302" cy="2213162"/>
          </a:xfrm>
          <a:prstGeom prst="rect">
            <a:avLst/>
          </a:prstGeom>
        </p:spPr>
      </p:pic>
      <p:sp>
        <p:nvSpPr>
          <p:cNvPr id="221" name="Shape 221"/>
          <p:cNvSpPr/>
          <p:nvPr/>
        </p:nvSpPr>
        <p:spPr>
          <a:xfrm>
            <a:off x="1441096" y="1297747"/>
            <a:ext cx="1345744" cy="462282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2800">
                <a:solidFill>
                  <a:srgbClr val="232323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Urban Area</a:t>
            </a:r>
          </a:p>
        </p:txBody>
      </p:sp>
      <p:sp>
        <p:nvSpPr>
          <p:cNvPr id="222" name="Shape 222"/>
          <p:cNvSpPr/>
          <p:nvPr/>
        </p:nvSpPr>
        <p:spPr>
          <a:xfrm>
            <a:off x="5744184" y="1293152"/>
            <a:ext cx="1516432" cy="462282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28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Remote Area</a:t>
            </a:r>
          </a:p>
        </p:txBody>
      </p:sp>
      <p:sp>
        <p:nvSpPr>
          <p:cNvPr id="223" name="Shape 223"/>
          <p:cNvSpPr/>
          <p:nvPr/>
        </p:nvSpPr>
        <p:spPr>
          <a:xfrm>
            <a:off x="9884259" y="1297747"/>
            <a:ext cx="1589685" cy="462282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28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Disaster Area</a:t>
            </a:r>
          </a:p>
        </p:txBody>
      </p:sp>
      <p:sp>
        <p:nvSpPr>
          <p:cNvPr id="224" name="Shape 224"/>
          <p:cNvSpPr/>
          <p:nvPr/>
        </p:nvSpPr>
        <p:spPr>
          <a:xfrm>
            <a:off x="127066" y="4402004"/>
            <a:ext cx="3973804" cy="4711701"/>
          </a:xfrm>
          <a:prstGeom prst="roundRect">
            <a:avLst>
              <a:gd name="adj" fmla="val 4794"/>
            </a:avLst>
          </a:prstGeom>
          <a:solidFill>
            <a:schemeClr val="accent4">
              <a:hueOff val="414058"/>
              <a:satOff val="2144"/>
              <a:lumOff val="10379"/>
              <a:alpha val="29826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6000">
                <a:solidFill>
                  <a:srgbClr val="232323"/>
                </a:solidFill>
                <a:latin typeface="+mn-lt"/>
                <a:ea typeface="+mn-ea"/>
                <a:cs typeface="+mn-cs"/>
                <a:sym typeface="DIN Condensed"/>
              </a:defRPr>
            </a:pPr>
          </a:p>
        </p:txBody>
      </p:sp>
      <p:sp>
        <p:nvSpPr>
          <p:cNvPr id="225" name="Shape 225"/>
          <p:cNvSpPr/>
          <p:nvPr/>
        </p:nvSpPr>
        <p:spPr>
          <a:xfrm>
            <a:off x="4439298" y="4402004"/>
            <a:ext cx="3973804" cy="4711701"/>
          </a:xfrm>
          <a:prstGeom prst="roundRect">
            <a:avLst>
              <a:gd name="adj" fmla="val 4794"/>
            </a:avLst>
          </a:prstGeom>
          <a:solidFill>
            <a:schemeClr val="accent3">
              <a:hueOff val="-1187647"/>
              <a:satOff val="22407"/>
              <a:lumOff val="18627"/>
              <a:alpha val="2781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lnSpc>
                <a:spcPct val="80000"/>
              </a:lnSpc>
              <a:spcBef>
                <a:spcPts val="0"/>
              </a:spcBef>
              <a:defRPr cap="all" sz="28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pPr>
          </a:p>
        </p:txBody>
      </p:sp>
      <p:sp>
        <p:nvSpPr>
          <p:cNvPr id="226" name="Shape 226"/>
          <p:cNvSpPr/>
          <p:nvPr/>
        </p:nvSpPr>
        <p:spPr>
          <a:xfrm>
            <a:off x="8874233" y="4402004"/>
            <a:ext cx="3973805" cy="4711701"/>
          </a:xfrm>
          <a:prstGeom prst="roundRect">
            <a:avLst>
              <a:gd name="adj" fmla="val 4794"/>
            </a:avLst>
          </a:prstGeom>
          <a:solidFill>
            <a:schemeClr val="accent5">
              <a:hueOff val="343847"/>
              <a:satOff val="6318"/>
              <a:lumOff val="8159"/>
              <a:alpha val="1719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lnSpc>
                <a:spcPct val="80000"/>
              </a:lnSpc>
              <a:spcBef>
                <a:spcPts val="0"/>
              </a:spcBef>
              <a:defRPr cap="all" sz="2800">
                <a:solidFill>
                  <a:srgbClr val="FFFFFF"/>
                </a:solidFill>
                <a:latin typeface="+mn-lt"/>
                <a:ea typeface="+mn-ea"/>
                <a:cs typeface="+mn-cs"/>
                <a:sym typeface="DIN Condensed"/>
              </a:defRPr>
            </a:pPr>
          </a:p>
        </p:txBody>
      </p:sp>
      <p:sp>
        <p:nvSpPr>
          <p:cNvPr id="227" name="Shape 227"/>
          <p:cNvSpPr/>
          <p:nvPr/>
        </p:nvSpPr>
        <p:spPr>
          <a:xfrm>
            <a:off x="195664" y="4600609"/>
            <a:ext cx="3836608" cy="417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Dense network topology (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massive deployment of cellular, small-cells and Wi-Fi</a:t>
            </a:r>
            <a:r>
              <a:t>)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Environments are user-centric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Some user 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services may be stored closer to/in end-user</a:t>
            </a:r>
            <a:r>
              <a:t> devices (e.g., content). 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User behaviour is very dynamic 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Users move and interact according to social ties</a:t>
            </a:r>
          </a:p>
        </p:txBody>
      </p:sp>
      <p:sp>
        <p:nvSpPr>
          <p:cNvPr id="228" name="Shape 228"/>
          <p:cNvSpPr/>
          <p:nvPr/>
        </p:nvSpPr>
        <p:spPr>
          <a:xfrm>
            <a:off x="4439298" y="4573454"/>
            <a:ext cx="3973804" cy="436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A vast geographical area having an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 intermittent connectivity</a:t>
            </a:r>
            <a:endParaRPr>
              <a:solidFill>
                <a:srgbClr val="000000"/>
              </a:solidFill>
              <a:latin typeface="Avenir Next Demi Bold"/>
              <a:ea typeface="Avenir Next Demi Bold"/>
              <a:cs typeface="Avenir Next Demi Bold"/>
              <a:sym typeface="Avenir Next Demi Bold"/>
            </a:endParaRP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Internet access conditions are limited (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limited bandwidth of upstream and downstream</a:t>
            </a:r>
            <a:r>
              <a:t>)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UMOBILE assume that a 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gateway</a:t>
            </a:r>
            <a:r>
              <a:t> at the remote area 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can request the services/contents and cache</a:t>
            </a:r>
            <a:r>
              <a:t> them whenever network connectivity is available. </a:t>
            </a:r>
          </a:p>
        </p:txBody>
      </p:sp>
      <p:sp>
        <p:nvSpPr>
          <p:cNvPr id="229" name="Shape 229"/>
          <p:cNvSpPr/>
          <p:nvPr/>
        </p:nvSpPr>
        <p:spPr>
          <a:xfrm>
            <a:off x="8969884" y="4562695"/>
            <a:ext cx="3782503" cy="410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Actual network infrastructure is 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partially or fully disrupted.</a:t>
            </a:r>
            <a:endParaRPr>
              <a:solidFill>
                <a:srgbClr val="000000"/>
              </a:solidFill>
              <a:latin typeface="Avenir Next Demi Bold"/>
              <a:ea typeface="Avenir Next Demi Bold"/>
              <a:cs typeface="Avenir Next Demi Bold"/>
              <a:sym typeface="Avenir Next Demi Bold"/>
            </a:endParaRP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Rescue operation teams 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install ad-hoc UMOBILE hotspots</a:t>
            </a:r>
            <a:r>
              <a:t> across the disaster area.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Network connectivity is 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highly intermittent</a:t>
            </a:r>
            <a:endParaRPr>
              <a:solidFill>
                <a:srgbClr val="000000"/>
              </a:solidFill>
              <a:latin typeface="Avenir Next Demi Bold"/>
              <a:ea typeface="Avenir Next Demi Bold"/>
              <a:cs typeface="Avenir Next Demi Bold"/>
              <a:sym typeface="Avenir Next Demi Bold"/>
            </a:endParaRP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UAVs</a:t>
            </a:r>
            <a:r>
              <a:t> equipped with Wi-Fi to </a:t>
            </a:r>
            <a:r>
              <a:rPr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create local network</a:t>
            </a:r>
            <a:r>
              <a:t> infrastructure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Summary of System and Network Requirements (D2.2)</a:t>
            </a:r>
          </a:p>
        </p:txBody>
      </p:sp>
      <p:sp>
        <p:nvSpPr>
          <p:cNvPr id="232" name="Shape 232"/>
          <p:cNvSpPr/>
          <p:nvPr>
            <p:ph type="sldNum" sz="quarter" idx="2"/>
          </p:nvPr>
        </p:nvSpPr>
        <p:spPr>
          <a:xfrm>
            <a:off x="12332920" y="431800"/>
            <a:ext cx="260599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33" name="Shape 233"/>
          <p:cNvSpPr/>
          <p:nvPr/>
        </p:nvSpPr>
        <p:spPr>
          <a:xfrm>
            <a:off x="779864" y="1472939"/>
            <a:ext cx="9811364" cy="226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spcBef>
                <a:spcPts val="600"/>
              </a:spcBef>
              <a:defRPr sz="28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Assumptions 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Existence of intermittent connectivity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Type of networked devices (e.g., mobile devices, access points, UAVs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Association of network functions with devices (e.g, surrogates, service migration)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Network capability (e.g., WiFi, WiFi direct, bluetooth, cellular)</a:t>
            </a:r>
          </a:p>
        </p:txBody>
      </p:sp>
      <p:sp>
        <p:nvSpPr>
          <p:cNvPr id="234" name="Shape 234"/>
          <p:cNvSpPr/>
          <p:nvPr/>
        </p:nvSpPr>
        <p:spPr>
          <a:xfrm>
            <a:off x="762931" y="4200356"/>
            <a:ext cx="8656171" cy="477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spcBef>
                <a:spcPts val="600"/>
              </a:spcBef>
              <a:defRPr sz="28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Requirements (13 MUST, 11 SHOULD, 3 MAY)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Data exchange characteristics.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Data properties (e.g. privacy, reliability, priority).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Interface with applications.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Communication range (e.g. to a group of nodes; in a geographic area).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Internetworking (e.g. with IP networks).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Data handling (e.g. fusion, filtering, pre-fetching).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Context management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Compatibility with existing applications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Monitoring and tracking</a:t>
            </a:r>
          </a:p>
          <a:p>
            <a:pPr marL="261470" indent="-261470">
              <a:spcBef>
                <a:spcPts val="600"/>
              </a:spcBef>
              <a:buClr>
                <a:schemeClr val="accent1"/>
              </a:buClr>
              <a:buSzPct val="104999"/>
              <a:buFont typeface="Avenir Next"/>
              <a:buChar char="‣"/>
            </a:pPr>
            <a:r>
              <a:t>Coordination of distributed surrogates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type="body" sz="quarter" idx="1"/>
          </p:nvPr>
        </p:nvSpPr>
        <p:spPr>
          <a:xfrm>
            <a:off x="2133600" y="6317229"/>
            <a:ext cx="10786534" cy="7112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2800"/>
              </a:spcBef>
              <a:defRPr cap="none" sz="3400">
                <a:solidFill>
                  <a:srgbClr val="838787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pPr/>
            <a:r>
              <a:t>ACM AINTEC’ 15</a:t>
            </a:r>
          </a:p>
        </p:txBody>
      </p:sp>
      <p:sp>
        <p:nvSpPr>
          <p:cNvPr id="237" name="Shape 237"/>
          <p:cNvSpPr/>
          <p:nvPr>
            <p:ph type="sldNum" sz="quarter" idx="2"/>
          </p:nvPr>
        </p:nvSpPr>
        <p:spPr>
          <a:xfrm>
            <a:off x="12308158" y="419100"/>
            <a:ext cx="260599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38" name="Shape 238"/>
          <p:cNvSpPr/>
          <p:nvPr/>
        </p:nvSpPr>
        <p:spPr>
          <a:xfrm>
            <a:off x="267292" y="8799010"/>
            <a:ext cx="9299793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200"/>
            </a:lvl1pPr>
          </a:lstStyle>
          <a:p>
            <a:pPr/>
            <a:r>
              <a:t>A. Lertsinsrubtavee, L. Wang, A. Sathiaseelan, J. Crowcroft, N. Weshsuwannarugs, A. Tunpan, and K. Kanchanasut. 2015. Understanding Internet Usage and Network Locality in a Rural Community Wireless Mesh Network. In Proceedings of the Asian Internet Engineering Conference (AINTEC '15). ACM</a:t>
            </a:r>
          </a:p>
        </p:txBody>
      </p:sp>
      <p:sp>
        <p:nvSpPr>
          <p:cNvPr id="239" name="Shape 239"/>
          <p:cNvSpPr/>
          <p:nvPr/>
        </p:nvSpPr>
        <p:spPr>
          <a:xfrm>
            <a:off x="406400" y="2092417"/>
            <a:ext cx="12192000" cy="30086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defTabSz="362204">
              <a:lnSpc>
                <a:spcPct val="80000"/>
              </a:lnSpc>
              <a:spcBef>
                <a:spcPts val="0"/>
              </a:spcBef>
              <a:defRPr sz="10540">
                <a:solidFill>
                  <a:schemeClr val="accent1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Deep Analysis UMOBILE User and System Requirements</a:t>
            </a:r>
          </a:p>
        </p:txBody>
      </p:sp>
      <p:pic>
        <p:nvPicPr>
          <p:cNvPr id="24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1666" y="5435600"/>
            <a:ext cx="2082801" cy="1930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Impact Story</a:t>
            </a:r>
          </a:p>
        </p:txBody>
      </p:sp>
      <p:sp>
        <p:nvSpPr>
          <p:cNvPr id="243" name="Shape 243"/>
          <p:cNvSpPr/>
          <p:nvPr>
            <p:ph type="sldNum" sz="quarter" idx="2"/>
          </p:nvPr>
        </p:nvSpPr>
        <p:spPr>
          <a:xfrm>
            <a:off x="12332920" y="431800"/>
            <a:ext cx="260599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44" name="Shape 244"/>
          <p:cNvSpPr/>
          <p:nvPr/>
        </p:nvSpPr>
        <p:spPr>
          <a:xfrm>
            <a:off x="6182225" y="4299335"/>
            <a:ext cx="6685956" cy="4863331"/>
          </a:xfrm>
          <a:prstGeom prst="roundRect">
            <a:avLst>
              <a:gd name="adj" fmla="val 3917"/>
            </a:avLst>
          </a:prstGeom>
          <a:solidFill>
            <a:srgbClr val="CBCE7A">
              <a:alpha val="1888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F15A28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</a:p>
        </p:txBody>
      </p:sp>
      <p:sp>
        <p:nvSpPr>
          <p:cNvPr id="245" name="Shape 245"/>
          <p:cNvSpPr/>
          <p:nvPr/>
        </p:nvSpPr>
        <p:spPr>
          <a:xfrm>
            <a:off x="97682" y="4357640"/>
            <a:ext cx="6007213" cy="4746720"/>
          </a:xfrm>
          <a:prstGeom prst="roundRect">
            <a:avLst>
              <a:gd name="adj" fmla="val 4013"/>
            </a:avLst>
          </a:prstGeom>
          <a:solidFill>
            <a:srgbClr val="A6BBBB">
              <a:alpha val="1888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F15A28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</a:p>
        </p:txBody>
      </p:sp>
      <p:sp>
        <p:nvSpPr>
          <p:cNvPr id="246" name="Shape 246"/>
          <p:cNvSpPr/>
          <p:nvPr/>
        </p:nvSpPr>
        <p:spPr>
          <a:xfrm>
            <a:off x="266311" y="5082173"/>
            <a:ext cx="5321412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3200">
                <a:solidFill>
                  <a:srgbClr val="E68035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rPr sz="6200"/>
              <a:t>2 </a:t>
            </a:r>
            <a:r>
              <a:t>ADSL links provided by ISP</a:t>
            </a:r>
          </a:p>
        </p:txBody>
      </p:sp>
      <p:sp>
        <p:nvSpPr>
          <p:cNvPr id="247" name="Shape 247"/>
          <p:cNvSpPr/>
          <p:nvPr/>
        </p:nvSpPr>
        <p:spPr>
          <a:xfrm>
            <a:off x="2002202" y="4498339"/>
            <a:ext cx="2637029" cy="756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1400"/>
              </a:spcBef>
              <a:defRPr spc="52" sz="5200">
                <a:solidFill>
                  <a:srgbClr val="E68035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Before 2013</a:t>
            </a:r>
          </a:p>
        </p:txBody>
      </p:sp>
      <p:sp>
        <p:nvSpPr>
          <p:cNvPr id="248" name="Shape 248"/>
          <p:cNvSpPr/>
          <p:nvPr/>
        </p:nvSpPr>
        <p:spPr>
          <a:xfrm>
            <a:off x="27087" y="6288040"/>
            <a:ext cx="5799859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3200">
                <a:solidFill>
                  <a:srgbClr val="E68035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rPr sz="6200"/>
              <a:t> 28$</a:t>
            </a:r>
            <a:r>
              <a:t>/month for a subscription </a:t>
            </a:r>
          </a:p>
        </p:txBody>
      </p:sp>
      <p:sp>
        <p:nvSpPr>
          <p:cNvPr id="249" name="Shape 249"/>
          <p:cNvSpPr/>
          <p:nvPr/>
        </p:nvSpPr>
        <p:spPr>
          <a:xfrm>
            <a:off x="8033994" y="4499183"/>
            <a:ext cx="2982418" cy="756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1400"/>
              </a:spcBef>
              <a:defRPr spc="52" sz="5200">
                <a:solidFill>
                  <a:srgbClr val="80989C"/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TakNet CWMN</a:t>
            </a:r>
          </a:p>
        </p:txBody>
      </p:sp>
      <p:sp>
        <p:nvSpPr>
          <p:cNvPr id="250" name="Shape 250"/>
          <p:cNvSpPr/>
          <p:nvPr/>
        </p:nvSpPr>
        <p:spPr>
          <a:xfrm>
            <a:off x="6166008" y="5189765"/>
            <a:ext cx="6685956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3200">
                <a:solidFill>
                  <a:srgbClr val="80989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rPr sz="5200"/>
              <a:t>I</a:t>
            </a:r>
            <a:r>
              <a:t>nternet cost is shard among villagers</a:t>
            </a:r>
          </a:p>
        </p:txBody>
      </p:sp>
      <p:sp>
        <p:nvSpPr>
          <p:cNvPr id="251" name="Shape 251"/>
          <p:cNvSpPr/>
          <p:nvPr/>
        </p:nvSpPr>
        <p:spPr>
          <a:xfrm>
            <a:off x="6267597" y="6222999"/>
            <a:ext cx="5321412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3200">
                <a:solidFill>
                  <a:srgbClr val="80989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rPr sz="6200"/>
              <a:t>5$</a:t>
            </a:r>
            <a:r>
              <a:t>/month for a subscription </a:t>
            </a:r>
          </a:p>
        </p:txBody>
      </p:sp>
      <p:sp>
        <p:nvSpPr>
          <p:cNvPr id="252" name="Shape 252"/>
          <p:cNvSpPr/>
          <p:nvPr/>
        </p:nvSpPr>
        <p:spPr>
          <a:xfrm>
            <a:off x="6267597" y="7266526"/>
            <a:ext cx="613421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3200">
                <a:solidFill>
                  <a:srgbClr val="80989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rPr sz="5200"/>
              <a:t>A</a:t>
            </a:r>
            <a:r>
              <a:t>ttract villagers to use the Internet </a:t>
            </a:r>
          </a:p>
        </p:txBody>
      </p:sp>
      <p:sp>
        <p:nvSpPr>
          <p:cNvPr id="253" name="Shape 253"/>
          <p:cNvSpPr/>
          <p:nvPr/>
        </p:nvSpPr>
        <p:spPr>
          <a:xfrm>
            <a:off x="6191397" y="8145871"/>
            <a:ext cx="6007212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3200">
                <a:solidFill>
                  <a:srgbClr val="80989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rPr sz="6200"/>
              <a:t>~200 </a:t>
            </a:r>
            <a:r>
              <a:t>active users (as of 2015)</a:t>
            </a:r>
          </a:p>
        </p:txBody>
      </p:sp>
      <p:sp>
        <p:nvSpPr>
          <p:cNvPr id="254" name="Shape 254"/>
          <p:cNvSpPr/>
          <p:nvPr/>
        </p:nvSpPr>
        <p:spPr>
          <a:xfrm>
            <a:off x="201359" y="7511018"/>
            <a:ext cx="5799859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3200">
                <a:solidFill>
                  <a:srgbClr val="E68035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 less than</a:t>
            </a:r>
            <a:r>
              <a:rPr sz="6200"/>
              <a:t> 10 </a:t>
            </a:r>
            <a:r>
              <a:t>villagers use Internet at home</a:t>
            </a:r>
          </a:p>
        </p:txBody>
      </p:sp>
      <p:sp>
        <p:nvSpPr>
          <p:cNvPr id="255" name="Shape 255"/>
          <p:cNvSpPr/>
          <p:nvPr/>
        </p:nvSpPr>
        <p:spPr>
          <a:xfrm>
            <a:off x="6101148" y="1344294"/>
            <a:ext cx="6815676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39911" indent="-339911">
              <a:spcBef>
                <a:spcPts val="0"/>
              </a:spcBef>
              <a:buClr>
                <a:schemeClr val="accent1"/>
              </a:buClr>
              <a:buSzPct val="104999"/>
              <a:buFont typeface="Avenir Next"/>
              <a:buChar char="‣"/>
              <a:defRPr sz="26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Collaborate with Asian Institute of Technology (AIT) to deploy the first wireless community network in Thailand</a:t>
            </a:r>
          </a:p>
          <a:p>
            <a:pPr marL="287617" indent="-287617">
              <a:spcBef>
                <a:spcPts val="0"/>
              </a:spcBef>
              <a:buClr>
                <a:schemeClr val="accent1"/>
              </a:buClr>
              <a:buSzPct val="104999"/>
              <a:buFont typeface="Avenir Next"/>
              <a:buChar char="‣"/>
              <a:defRPr sz="26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Thai Samakhee, a small rural village in northern Thailand </a:t>
            </a:r>
          </a:p>
          <a:p>
            <a:pPr marL="287617" indent="-287617">
              <a:spcBef>
                <a:spcPts val="0"/>
              </a:spcBef>
              <a:buClr>
                <a:schemeClr val="accent1"/>
              </a:buClr>
              <a:buSzPct val="104999"/>
              <a:buFont typeface="Avenir Next"/>
              <a:buChar char="‣"/>
              <a:defRPr sz="26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50 households with 300 populations</a:t>
            </a:r>
          </a:p>
        </p:txBody>
      </p:sp>
      <p:grpSp>
        <p:nvGrpSpPr>
          <p:cNvPr id="258" name="Group 258"/>
          <p:cNvGrpSpPr/>
          <p:nvPr/>
        </p:nvGrpSpPr>
        <p:grpSpPr>
          <a:xfrm>
            <a:off x="93751" y="1759876"/>
            <a:ext cx="2729093" cy="1705684"/>
            <a:chOff x="0" y="0"/>
            <a:chExt cx="2729091" cy="1705682"/>
          </a:xfrm>
        </p:grpSpPr>
        <p:pic>
          <p:nvPicPr>
            <p:cNvPr id="256" name="Screen Shot 2557-11-09 at 01.47.29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729092" cy="1705683"/>
            </a:xfrm>
            <a:prstGeom prst="rect">
              <a:avLst/>
            </a:prstGeom>
            <a:ln w="50800" cap="flat">
              <a:noFill/>
              <a:miter lim="400000"/>
            </a:ln>
            <a:effectLst>
              <a:outerShdw sx="100000" sy="100000" kx="0" ky="0" algn="b" rotWithShape="0" blurRad="279400" dist="165100" dir="5520000">
                <a:srgbClr val="000000">
                  <a:alpha val="60000"/>
                </a:srgbClr>
              </a:outerShdw>
            </a:effectLst>
          </p:spPr>
        </p:pic>
        <p:sp>
          <p:nvSpPr>
            <p:cNvPr id="257" name="Shape 257"/>
            <p:cNvSpPr/>
            <p:nvPr/>
          </p:nvSpPr>
          <p:spPr>
            <a:xfrm>
              <a:off x="704062" y="1193981"/>
              <a:ext cx="229109" cy="223630"/>
            </a:xfrm>
            <a:prstGeom prst="star5">
              <a:avLst>
                <a:gd name="adj" fmla="val 19100"/>
                <a:gd name="hf" fmla="val 105146"/>
                <a:gd name="vf" fmla="val 110557"/>
              </a:avLst>
            </a:prstGeom>
            <a:solidFill>
              <a:srgbClr val="A61702"/>
            </a:solidFill>
            <a:ln w="12700" cap="flat">
              <a:noFill/>
              <a:miter lim="400000"/>
            </a:ln>
            <a:effectLst/>
          </p:spPr>
          <p:txBody>
            <a:bodyPr wrap="square" lIns="118219" tIns="118219" rIns="118219" bIns="118219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15600">
                  <a:solidFill>
                    <a:srgbClr val="FFFFFF"/>
                  </a:solidFill>
                  <a:latin typeface="Gill Sans Light"/>
                  <a:ea typeface="Gill Sans Light"/>
                  <a:cs typeface="Gill Sans Light"/>
                  <a:sym typeface="Gill Sans Light"/>
                </a:defRPr>
              </a:pPr>
            </a:p>
          </p:txBody>
        </p:sp>
      </p:grpSp>
      <p:pic>
        <p:nvPicPr>
          <p:cNvPr id="259" name="DSC_018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33841" y="1664186"/>
            <a:ext cx="2856382" cy="1897150"/>
          </a:xfrm>
          <a:prstGeom prst="rect">
            <a:avLst/>
          </a:prstGeom>
          <a:ln w="50800">
            <a:miter lim="400000"/>
          </a:ln>
          <a:effectLst>
            <a:outerShdw sx="100000" sy="100000" kx="0" ky="0" algn="b" rotWithShape="0" blurRad="279400" dist="165100" dir="5520000">
              <a:srgbClr val="000000">
                <a:alpha val="6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Understanding UMOBILE User and System requirements? </a:t>
            </a:r>
          </a:p>
        </p:txBody>
      </p:sp>
      <p:sp>
        <p:nvSpPr>
          <p:cNvPr id="262" name="Shape 262"/>
          <p:cNvSpPr/>
          <p:nvPr>
            <p:ph type="sldNum" sz="quarter" idx="2"/>
          </p:nvPr>
        </p:nvSpPr>
        <p:spPr>
          <a:xfrm>
            <a:off x="12332920" y="431800"/>
            <a:ext cx="260599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63" name="Shape 263"/>
          <p:cNvSpPr/>
          <p:nvPr/>
        </p:nvSpPr>
        <p:spPr>
          <a:xfrm>
            <a:off x="126211" y="1303266"/>
            <a:ext cx="12760551" cy="134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39911" indent="-339911">
              <a:buClr>
                <a:schemeClr val="accent1"/>
              </a:buClr>
              <a:buSzPct val="104999"/>
              <a:buFont typeface="Avenir Next"/>
              <a:buChar char="‣"/>
              <a:defRPr sz="27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We first focus on Remote areas</a:t>
            </a:r>
          </a:p>
          <a:p>
            <a:pPr marL="339911" indent="-339911">
              <a:buClr>
                <a:schemeClr val="accent1"/>
              </a:buClr>
              <a:buSzPct val="104999"/>
              <a:buFont typeface="Avenir Next"/>
              <a:buChar char="‣"/>
              <a:defRPr sz="27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Analyse the Internet usage of a rural community network in Thailand (TakNet) </a:t>
            </a:r>
          </a:p>
        </p:txBody>
      </p:sp>
      <p:pic>
        <p:nvPicPr>
          <p:cNvPr id="264" name="TakNet_topology2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9880" y="2946610"/>
            <a:ext cx="7256524" cy="5442394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Shape 265"/>
          <p:cNvSpPr/>
          <p:nvPr/>
        </p:nvSpPr>
        <p:spPr>
          <a:xfrm>
            <a:off x="7870698" y="4410506"/>
            <a:ext cx="5099239" cy="251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287617" indent="-287617">
              <a:spcBef>
                <a:spcPts val="1000"/>
              </a:spcBef>
              <a:buClr>
                <a:schemeClr val="accent1"/>
              </a:buClr>
              <a:buSzPct val="104999"/>
              <a:buFont typeface="Avenir Next"/>
              <a:buChar char="‣"/>
              <a:defRPr sz="2600">
                <a:solidFill>
                  <a:srgbClr val="747676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Internet access is highly disrupted</a:t>
            </a:r>
          </a:p>
          <a:p>
            <a:pPr marL="287617" indent="-287617">
              <a:spcBef>
                <a:spcPts val="1000"/>
              </a:spcBef>
              <a:buClr>
                <a:schemeClr val="accent1"/>
              </a:buClr>
              <a:buSzPct val="104999"/>
              <a:buFont typeface="Avenir Next"/>
              <a:buChar char="‣"/>
              <a:defRPr sz="2600">
                <a:solidFill>
                  <a:srgbClr val="747676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Sharing a ADSL gateway (4Mbps download speed and 512Kbps upload speed )</a:t>
            </a:r>
          </a:p>
        </p:txBody>
      </p:sp>
      <p:pic>
        <p:nvPicPr>
          <p:cNvPr id="266" name="Logo_AIT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0922" y="9143448"/>
            <a:ext cx="2119523" cy="4642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67359">
              <a:spcBef>
                <a:spcPts val="2200"/>
              </a:spcBef>
              <a:defRPr sz="4800"/>
            </a:lvl1pPr>
          </a:lstStyle>
          <a:p>
            <a:pPr/>
            <a:r>
              <a:t>Traffic Usage Pattern </a:t>
            </a:r>
          </a:p>
        </p:txBody>
      </p:sp>
      <p:sp>
        <p:nvSpPr>
          <p:cNvPr id="269" name="Shape 269"/>
          <p:cNvSpPr/>
          <p:nvPr>
            <p:ph type="sldNum" sz="quarter" idx="2"/>
          </p:nvPr>
        </p:nvSpPr>
        <p:spPr>
          <a:xfrm>
            <a:off x="12332920" y="431800"/>
            <a:ext cx="260599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70" name="Traffic_week15_download_Mbps-eps-converted-to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4560" y="3092367"/>
            <a:ext cx="11775727" cy="3863465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Shape 271"/>
          <p:cNvSpPr/>
          <p:nvPr/>
        </p:nvSpPr>
        <p:spPr>
          <a:xfrm>
            <a:off x="7661543" y="2951607"/>
            <a:ext cx="5170696" cy="4089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>
              <a:spcBef>
                <a:spcPts val="0"/>
              </a:spcBef>
              <a:defRPr sz="2400">
                <a:solidFill>
                  <a:schemeClr val="accent4">
                    <a:hueOff val="-667846"/>
                    <a:satOff val="2144"/>
                    <a:lumOff val="-5984"/>
                  </a:schemeClr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Traffic almost reached the committed speed  (4Mbps)</a:t>
            </a:r>
          </a:p>
        </p:txBody>
      </p:sp>
      <p:sp>
        <p:nvSpPr>
          <p:cNvPr id="272" name="Shape 272"/>
          <p:cNvSpPr/>
          <p:nvPr/>
        </p:nvSpPr>
        <p:spPr>
          <a:xfrm flipH="1" flipV="1">
            <a:off x="5240924" y="2064880"/>
            <a:ext cx="2980268" cy="2609385"/>
          </a:xfrm>
          <a:prstGeom prst="line">
            <a:avLst/>
          </a:prstGeom>
          <a:ln w="25400">
            <a:solidFill>
              <a:srgbClr val="F3901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273" name="Shape 273"/>
          <p:cNvSpPr/>
          <p:nvPr/>
        </p:nvSpPr>
        <p:spPr>
          <a:xfrm>
            <a:off x="226409" y="6933098"/>
            <a:ext cx="2799458" cy="134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>
              <a:spcBef>
                <a:spcPts val="0"/>
              </a:spcBef>
              <a:defRPr sz="2400">
                <a:solidFill>
                  <a:schemeClr val="accent1">
                    <a:hueOff val="104794"/>
                    <a:lumOff val="-8431"/>
                  </a:schemeClr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Dual off-peak hours </a:t>
            </a:r>
          </a:p>
          <a:p>
            <a:pPr algn="ctr">
              <a:spcBef>
                <a:spcPts val="0"/>
              </a:spcBef>
              <a:defRPr sz="2400">
                <a:solidFill>
                  <a:schemeClr val="accent1">
                    <a:hueOff val="104794"/>
                    <a:lumOff val="-8431"/>
                  </a:schemeClr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13:00 - 16:00</a:t>
            </a:r>
          </a:p>
          <a:p>
            <a:pPr algn="ctr">
              <a:spcBef>
                <a:spcPts val="0"/>
              </a:spcBef>
              <a:defRPr sz="3600">
                <a:solidFill>
                  <a:schemeClr val="accent1">
                    <a:hueOff val="104794"/>
                    <a:lumOff val="-8431"/>
                  </a:schemeClr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rPr sz="2400"/>
              <a:t>22:00 - 07:00</a:t>
            </a:r>
            <a:r>
              <a:t>  </a:t>
            </a:r>
          </a:p>
        </p:txBody>
      </p:sp>
      <p:sp>
        <p:nvSpPr>
          <p:cNvPr id="274" name="Shape 274"/>
          <p:cNvSpPr/>
          <p:nvPr/>
        </p:nvSpPr>
        <p:spPr>
          <a:xfrm>
            <a:off x="3311054" y="7401728"/>
            <a:ext cx="5874692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spcBef>
                <a:spcPts val="0"/>
              </a:spcBef>
              <a:defRPr sz="2400">
                <a:solidFill>
                  <a:schemeClr val="accent4">
                    <a:hueOff val="-1395324"/>
                    <a:satOff val="-3373"/>
                    <a:lumOff val="-9849"/>
                  </a:schemeClr>
                </a:solidFill>
                <a:latin typeface="+mn-lt"/>
                <a:ea typeface="+mn-ea"/>
                <a:cs typeface="+mn-cs"/>
                <a:sym typeface="DIN Condensed"/>
              </a:defRPr>
            </a:lvl1pPr>
          </a:lstStyle>
          <a:p>
            <a:pPr/>
            <a:r>
              <a:t>How can we efficiently utilise these  resources?</a:t>
            </a:r>
          </a:p>
        </p:txBody>
      </p:sp>
      <p:sp>
        <p:nvSpPr>
          <p:cNvPr id="275" name="Shape 275"/>
          <p:cNvSpPr/>
          <p:nvPr/>
        </p:nvSpPr>
        <p:spPr>
          <a:xfrm>
            <a:off x="2634217" y="7606198"/>
            <a:ext cx="1270001" cy="1"/>
          </a:xfrm>
          <a:prstGeom prst="line">
            <a:avLst/>
          </a:prstGeom>
          <a:ln w="63500">
            <a:solidFill>
              <a:srgbClr val="747676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>
                <a:solidFill>
                  <a:srgbClr val="5C5C5C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</a:p>
        </p:txBody>
      </p:sp>
      <p:sp>
        <p:nvSpPr>
          <p:cNvPr id="276" name="Shape 276"/>
          <p:cNvSpPr/>
          <p:nvPr/>
        </p:nvSpPr>
        <p:spPr>
          <a:xfrm>
            <a:off x="3918272" y="7750271"/>
            <a:ext cx="7527884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spcBef>
                <a:spcPts val="0"/>
              </a:spcBef>
              <a:defRPr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>
                <a:solidFill>
                  <a:schemeClr val="accent5"/>
                </a:solidFill>
              </a:rPr>
              <a:t>R-10 (D2.2):</a:t>
            </a:r>
            <a:r>
              <a:t> UMOBILE systems MUST be able prefetch data in order to improve service performance.</a:t>
            </a:r>
          </a:p>
        </p:txBody>
      </p:sp>
      <p:sp>
        <p:nvSpPr>
          <p:cNvPr id="277" name="Shape 277"/>
          <p:cNvSpPr/>
          <p:nvPr/>
        </p:nvSpPr>
        <p:spPr>
          <a:xfrm>
            <a:off x="7677472" y="2089054"/>
            <a:ext cx="4692977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rPr>
                <a:solidFill>
                  <a:schemeClr val="accent5"/>
                </a:solidFill>
              </a:rPr>
              <a:t>New-R:</a:t>
            </a:r>
            <a:r>
              <a:t> The system SHOULD be able to tolerate the high traffic demand </a:t>
            </a:r>
          </a:p>
        </p:txBody>
      </p:sp>
      <p:sp>
        <p:nvSpPr>
          <p:cNvPr id="278" name="Shape 278"/>
          <p:cNvSpPr/>
          <p:nvPr/>
        </p:nvSpPr>
        <p:spPr>
          <a:xfrm>
            <a:off x="270772" y="1670008"/>
            <a:ext cx="5353377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rPr>
                <a:solidFill>
                  <a:schemeClr val="accent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New-R: </a:t>
            </a:r>
            <a:r>
              <a:rPr>
                <a:latin typeface="Avenir Next Demi Bold"/>
                <a:ea typeface="Avenir Next Demi Bold"/>
                <a:cs typeface="Avenir Next Demi Bold"/>
                <a:sym typeface="Avenir Next Demi Bold"/>
              </a:rPr>
              <a:t>Monitoring system SHOULD be able to detect the traffic constrain before hand</a:t>
            </a:r>
          </a:p>
        </p:txBody>
      </p:sp>
      <p:sp>
        <p:nvSpPr>
          <p:cNvPr id="279" name="Shape 279"/>
          <p:cNvSpPr/>
          <p:nvPr/>
        </p:nvSpPr>
        <p:spPr>
          <a:xfrm>
            <a:off x="247101" y="2426028"/>
            <a:ext cx="4692977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rPr>
                <a:solidFill>
                  <a:schemeClr val="accent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Action:</a:t>
            </a:r>
            <a:r>
              <a:t>  Activate DTN tunnelling and congestion control  </a:t>
            </a:r>
          </a:p>
        </p:txBody>
      </p:sp>
      <p:sp>
        <p:nvSpPr>
          <p:cNvPr id="280" name="Shape 280"/>
          <p:cNvSpPr/>
          <p:nvPr/>
        </p:nvSpPr>
        <p:spPr>
          <a:xfrm>
            <a:off x="3893445" y="8547428"/>
            <a:ext cx="8401376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rPr>
                <a:solidFill>
                  <a:schemeClr val="accent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rPr>
              <a:t>Action:</a:t>
            </a:r>
            <a:r>
              <a:t> Activate the service migration to meet QoS to prevent the critical bw constraint.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New_Template7">
  <a:themeElements>
    <a:clrScheme name="New_Template7">
      <a:dk1>
        <a:srgbClr val="222222"/>
      </a:dk1>
      <a:lt1>
        <a:srgbClr val="838787"/>
      </a:lt1>
      <a:dk2>
        <a:srgbClr val="222222"/>
      </a:dk2>
      <a:lt2>
        <a:srgbClr val="A6AAA9"/>
      </a:lt2>
      <a:accent1>
        <a:srgbClr val="34A5DA"/>
      </a:accent1>
      <a:accent2>
        <a:srgbClr val="3F969A"/>
      </a:accent2>
      <a:accent3>
        <a:srgbClr val="8ABE5E"/>
      </a:accent3>
      <a:accent4>
        <a:srgbClr val="FDCB56"/>
      </a:accent4>
      <a:accent5>
        <a:srgbClr val="E42832"/>
      </a:accent5>
      <a:accent6>
        <a:srgbClr val="C52060"/>
      </a:accent6>
      <a:hlink>
        <a:srgbClr val="0000FF"/>
      </a:hlink>
      <a:folHlink>
        <a:srgbClr val="FF00FF"/>
      </a:folHlink>
    </a:clrScheme>
    <a:fontScheme name="New_Template7">
      <a:majorFont>
        <a:latin typeface="DIN Condensed"/>
        <a:ea typeface="DIN Condensed"/>
        <a:cs typeface="DIN Condensed"/>
      </a:majorFont>
      <a:minorFont>
        <a:latin typeface="DIN Condensed"/>
        <a:ea typeface="DIN Condensed"/>
        <a:cs typeface="DIN Condensed"/>
      </a:minorFont>
    </a:fontScheme>
    <a:fmtScheme name="New_Template7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8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DIN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838787"/>
            </a:solidFill>
            <a:effectLst/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7">
  <a:themeElements>
    <a:clrScheme name="New_Template7">
      <a:dk1>
        <a:srgbClr val="000000"/>
      </a:dk1>
      <a:lt1>
        <a:srgbClr val="FFFFFF"/>
      </a:lt1>
      <a:dk2>
        <a:srgbClr val="222222"/>
      </a:dk2>
      <a:lt2>
        <a:srgbClr val="A6AAA9"/>
      </a:lt2>
      <a:accent1>
        <a:srgbClr val="34A5DA"/>
      </a:accent1>
      <a:accent2>
        <a:srgbClr val="3F969A"/>
      </a:accent2>
      <a:accent3>
        <a:srgbClr val="8ABE5E"/>
      </a:accent3>
      <a:accent4>
        <a:srgbClr val="FDCB56"/>
      </a:accent4>
      <a:accent5>
        <a:srgbClr val="E42832"/>
      </a:accent5>
      <a:accent6>
        <a:srgbClr val="C52060"/>
      </a:accent6>
      <a:hlink>
        <a:srgbClr val="0000FF"/>
      </a:hlink>
      <a:folHlink>
        <a:srgbClr val="FF00FF"/>
      </a:folHlink>
    </a:clrScheme>
    <a:fontScheme name="New_Template7">
      <a:majorFont>
        <a:latin typeface="DIN Condensed"/>
        <a:ea typeface="DIN Condensed"/>
        <a:cs typeface="DIN Condensed"/>
      </a:majorFont>
      <a:minorFont>
        <a:latin typeface="DIN Condensed"/>
        <a:ea typeface="DIN Condensed"/>
        <a:cs typeface="DIN Condensed"/>
      </a:minorFont>
    </a:fontScheme>
    <a:fmtScheme name="New_Template7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8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DIN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838787"/>
            </a:solidFill>
            <a:effectLst/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