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5"/>
  </p:notesMasterIdLst>
  <p:handoutMasterIdLst>
    <p:handoutMasterId r:id="rId16"/>
  </p:handoutMasterIdLst>
  <p:sldIdLst>
    <p:sldId id="256" r:id="rId2"/>
    <p:sldId id="400" r:id="rId3"/>
    <p:sldId id="401" r:id="rId4"/>
    <p:sldId id="399" r:id="rId5"/>
    <p:sldId id="403" r:id="rId6"/>
    <p:sldId id="412" r:id="rId7"/>
    <p:sldId id="422" r:id="rId8"/>
    <p:sldId id="414" r:id="rId9"/>
    <p:sldId id="415" r:id="rId10"/>
    <p:sldId id="424" r:id="rId11"/>
    <p:sldId id="417" r:id="rId12"/>
    <p:sldId id="426" r:id="rId13"/>
    <p:sldId id="425" r:id="rId1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prnWhat="handouts4" hiddenSlides="1" frameSlides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348" autoAdjust="0"/>
    <p:restoredTop sz="94660"/>
  </p:normalViewPr>
  <p:slideViewPr>
    <p:cSldViewPr snapToObjects="1" showGuides="1">
      <p:cViewPr>
        <p:scale>
          <a:sx n="150" d="100"/>
          <a:sy n="150" d="100"/>
        </p:scale>
        <p:origin x="-224" y="-24"/>
      </p:cViewPr>
      <p:guideLst>
        <p:guide orient="horz" pos="3252"/>
        <p:guide orient="horz" pos="60"/>
        <p:guide orient="horz" pos="304"/>
        <p:guide pos="5759"/>
        <p:guide pos="5488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heme" Target="theme/theme1.xml"/><Relationship Id="rId21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notesMaster" Target="notesMasters/notesMaster1.xml"/><Relationship Id="rId16" Type="http://schemas.openxmlformats.org/officeDocument/2006/relationships/handoutMaster" Target="handoutMasters/handoutMaster1.xml"/><Relationship Id="rId17" Type="http://schemas.openxmlformats.org/officeDocument/2006/relationships/printerSettings" Target="printerSettings/printerSettings1.bin"/><Relationship Id="rId18" Type="http://schemas.openxmlformats.org/officeDocument/2006/relationships/presProps" Target="presProps.xml"/><Relationship Id="rId1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ED70D47-BCCB-A546-A23F-19D52D614D94}" type="datetimeFigureOut">
              <a:rPr lang="en-US" smtClean="0"/>
              <a:t>27/09/2016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795AF7-9BCA-9A4C-8754-4B457CDBB7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273699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9EAC68C-351D-CA45-980A-5A73979B14A2}" type="datetimeFigureOut">
              <a:rPr lang="en-US" smtClean="0"/>
              <a:t>27/09/2016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1728467-A0A9-5046-8F85-A7388A838B1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180410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2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386" name="Rectangle 9"/>
          <p:cNvSpPr>
            <a:spLocks noGrp="1" noChangeArrowheads="1"/>
          </p:cNvSpPr>
          <p:nvPr>
            <p:ph type="sldNum" sz="quarter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tabLst>
                <a:tab pos="422316" algn="l"/>
                <a:tab pos="844631" algn="l"/>
                <a:tab pos="1266947" algn="l"/>
                <a:tab pos="1689263" algn="l"/>
                <a:tab pos="2111578" algn="l"/>
                <a:tab pos="2533894" algn="l"/>
              </a:tabLst>
              <a:defRPr sz="3900">
                <a:solidFill>
                  <a:schemeClr val="bg1"/>
                </a:solidFill>
                <a:latin typeface="Gill Sans" charset="0"/>
                <a:ea typeface="ＭＳ Ｐゴシック" charset="0"/>
                <a:cs typeface="ＭＳ Ｐゴシック" charset="0"/>
              </a:defRPr>
            </a:lvl1pPr>
            <a:lvl2pPr>
              <a:tabLst>
                <a:tab pos="422316" algn="l"/>
                <a:tab pos="844631" algn="l"/>
                <a:tab pos="1266947" algn="l"/>
                <a:tab pos="1689263" algn="l"/>
                <a:tab pos="2111578" algn="l"/>
                <a:tab pos="2533894" algn="l"/>
              </a:tabLst>
              <a:defRPr sz="39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2pPr>
            <a:lvl3pPr>
              <a:tabLst>
                <a:tab pos="422316" algn="l"/>
                <a:tab pos="844631" algn="l"/>
                <a:tab pos="1266947" algn="l"/>
                <a:tab pos="1689263" algn="l"/>
                <a:tab pos="2111578" algn="l"/>
                <a:tab pos="2533894" algn="l"/>
              </a:tabLst>
              <a:defRPr sz="39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3pPr>
            <a:lvl4pPr>
              <a:tabLst>
                <a:tab pos="422316" algn="l"/>
                <a:tab pos="844631" algn="l"/>
                <a:tab pos="1266947" algn="l"/>
                <a:tab pos="1689263" algn="l"/>
                <a:tab pos="2111578" algn="l"/>
                <a:tab pos="2533894" algn="l"/>
              </a:tabLst>
              <a:defRPr sz="39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4pPr>
            <a:lvl5pPr>
              <a:tabLst>
                <a:tab pos="422316" algn="l"/>
                <a:tab pos="844631" algn="l"/>
                <a:tab pos="1266947" algn="l"/>
                <a:tab pos="1689263" algn="l"/>
                <a:tab pos="2111578" algn="l"/>
                <a:tab pos="2533894" algn="l"/>
              </a:tabLst>
              <a:defRPr sz="39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5pPr>
            <a:lvl6pPr marL="2322736" indent="-211158" eaLnBrk="0" fontAlgn="base" hangingPunct="0">
              <a:spcBef>
                <a:spcPct val="0"/>
              </a:spcBef>
              <a:spcAft>
                <a:spcPct val="0"/>
              </a:spcAft>
              <a:tabLst>
                <a:tab pos="422316" algn="l"/>
                <a:tab pos="844631" algn="l"/>
                <a:tab pos="1266947" algn="l"/>
                <a:tab pos="1689263" algn="l"/>
                <a:tab pos="2111578" algn="l"/>
                <a:tab pos="2533894" algn="l"/>
              </a:tabLst>
              <a:defRPr sz="39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6pPr>
            <a:lvl7pPr marL="2745052" indent="-211158" eaLnBrk="0" fontAlgn="base" hangingPunct="0">
              <a:spcBef>
                <a:spcPct val="0"/>
              </a:spcBef>
              <a:spcAft>
                <a:spcPct val="0"/>
              </a:spcAft>
              <a:tabLst>
                <a:tab pos="422316" algn="l"/>
                <a:tab pos="844631" algn="l"/>
                <a:tab pos="1266947" algn="l"/>
                <a:tab pos="1689263" algn="l"/>
                <a:tab pos="2111578" algn="l"/>
                <a:tab pos="2533894" algn="l"/>
              </a:tabLst>
              <a:defRPr sz="39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7pPr>
            <a:lvl8pPr marL="3167367" indent="-211158" eaLnBrk="0" fontAlgn="base" hangingPunct="0">
              <a:spcBef>
                <a:spcPct val="0"/>
              </a:spcBef>
              <a:spcAft>
                <a:spcPct val="0"/>
              </a:spcAft>
              <a:tabLst>
                <a:tab pos="422316" algn="l"/>
                <a:tab pos="844631" algn="l"/>
                <a:tab pos="1266947" algn="l"/>
                <a:tab pos="1689263" algn="l"/>
                <a:tab pos="2111578" algn="l"/>
                <a:tab pos="2533894" algn="l"/>
              </a:tabLst>
              <a:defRPr sz="39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8pPr>
            <a:lvl9pPr marL="3589683" indent="-211158" eaLnBrk="0" fontAlgn="base" hangingPunct="0">
              <a:spcBef>
                <a:spcPct val="0"/>
              </a:spcBef>
              <a:spcAft>
                <a:spcPct val="0"/>
              </a:spcAft>
              <a:tabLst>
                <a:tab pos="422316" algn="l"/>
                <a:tab pos="844631" algn="l"/>
                <a:tab pos="1266947" algn="l"/>
                <a:tab pos="1689263" algn="l"/>
                <a:tab pos="2111578" algn="l"/>
                <a:tab pos="2533894" algn="l"/>
              </a:tabLst>
              <a:defRPr sz="39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9pPr>
          </a:lstStyle>
          <a:p>
            <a:fld id="{50CE9BD9-DDA6-5D4C-A454-7E3A2A79E52C}" type="slidenum">
              <a:rPr lang="en-GB" sz="1200">
                <a:solidFill>
                  <a:srgbClr val="000000"/>
                </a:solidFill>
                <a:latin typeface="Times New Roman" charset="0"/>
              </a:rPr>
              <a:pPr/>
              <a:t>12</a:t>
            </a:fld>
            <a:endParaRPr lang="en-GB" sz="1200">
              <a:solidFill>
                <a:srgbClr val="000000"/>
              </a:solidFill>
              <a:latin typeface="Times New Roman" charset="0"/>
            </a:endParaRPr>
          </a:p>
        </p:txBody>
      </p:sp>
      <p:sp>
        <p:nvSpPr>
          <p:cNvPr id="144387" name="Text Box 1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43000" y="685800"/>
            <a:ext cx="4568825" cy="3425825"/>
          </a:xfrm>
          <a:solidFill>
            <a:srgbClr val="FFFFFF"/>
          </a:solidFill>
          <a:ln/>
        </p:spPr>
      </p:sp>
      <p:sp>
        <p:nvSpPr>
          <p:cNvPr id="144388" name="Text Box 2"/>
          <p:cNvSpPr>
            <a:spLocks noGrp="1" noChangeArrowheads="1"/>
          </p:cNvSpPr>
          <p:nvPr>
            <p:ph type="body" idx="1"/>
          </p:nvPr>
        </p:nvSpPr>
        <p:spPr>
          <a:xfrm>
            <a:off x="685494" y="4343401"/>
            <a:ext cx="5483946" cy="4111960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D19AF9-031E-7A42-872D-24729207A7B4}" type="datetime1">
              <a:rPr lang="en-GB" smtClean="0"/>
              <a:t>27/09/2016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029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A31D4C-17EF-F942-BA0D-D33ABADD8C4A}" type="datetime1">
              <a:rPr lang="en-GB" smtClean="0"/>
              <a:t>27/09/2016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94388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9FE0B1C-F072-7346-8B25-496AA30693B1}" type="datetime1">
              <a:rPr lang="en-GB" smtClean="0"/>
              <a:t>27/09/2016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96102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928DAE-3F9B-2C4A-9800-93B8826B71B2}" type="datetime1">
              <a:rPr lang="en-GB" smtClean="0"/>
              <a:t>27/09/2016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86382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11F32D-C00E-674E-BB2D-F06D2232D057}" type="datetime1">
              <a:rPr lang="en-GB" smtClean="0"/>
              <a:t>27/09/2016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66269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CCC4C-9C9E-7F46-9632-C8B8A551BC9B}" type="datetime1">
              <a:rPr lang="en-GB" smtClean="0"/>
              <a:t>27/09/2016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21220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67BEBB-0748-6D43-B062-A9F0F0255CD2}" type="datetime1">
              <a:rPr lang="en-GB" smtClean="0"/>
              <a:t>27/09/2016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105105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C773D-4462-9E49-9132-C9AA9D92BB81}" type="datetime1">
              <a:rPr lang="en-GB" smtClean="0"/>
              <a:t>27/09/2016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257643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036223-6D10-7B47-A8B5-BD7DDD46303F}" type="datetime1">
              <a:rPr lang="en-GB" smtClean="0"/>
              <a:t>27/09/2016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85266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DBFCC6-9754-4B4B-BD38-B6A9A2FDFB1C}" type="datetime1">
              <a:rPr lang="en-GB" smtClean="0"/>
              <a:t>27/09/2016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76615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CD3586-B5E5-734D-877D-0F5A88B117E5}" type="datetime1">
              <a:rPr lang="en-GB" smtClean="0"/>
              <a:t>27/09/2016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08436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483562A-0E83-BF4D-851E-B6D3B220DC79}" type="datetime1">
              <a:rPr lang="en-GB" smtClean="0"/>
              <a:t>27/09/2016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6C7BC5-13B6-A54D-BDA9-DD58E3E2E1F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14958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dt="0"/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56791"/>
            <a:ext cx="7772400" cy="2043659"/>
          </a:xfrm>
        </p:spPr>
        <p:txBody>
          <a:bodyPr>
            <a:normAutofit/>
          </a:bodyPr>
          <a:lstStyle/>
          <a:p>
            <a:r>
              <a:rPr lang="en-US" sz="4000" dirty="0" smtClean="0"/>
              <a:t>Status of Work On Congestion Control and </a:t>
            </a:r>
            <a:r>
              <a:rPr lang="en-US" sz="4000" dirty="0" err="1" smtClean="0"/>
              <a:t>QoS</a:t>
            </a:r>
            <a:r>
              <a:rPr lang="en-US" sz="4000" dirty="0" smtClean="0"/>
              <a:t> </a:t>
            </a:r>
            <a:endParaRPr lang="en-US" sz="31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US" sz="2400" dirty="0" smtClean="0"/>
              <a:t>Carlos Molina </a:t>
            </a:r>
            <a:r>
              <a:rPr lang="en-US" sz="2400" dirty="0"/>
              <a:t>Jimenez </a:t>
            </a:r>
            <a:endParaRPr lang="en-US" sz="2400" dirty="0" smtClean="0"/>
          </a:p>
          <a:p>
            <a:r>
              <a:rPr lang="en-US" sz="1900" dirty="0" smtClean="0"/>
              <a:t>(</a:t>
            </a:r>
            <a:r>
              <a:rPr lang="en-US" sz="1900" dirty="0" err="1" smtClean="0"/>
              <a:t>carlos.molina</a:t>
            </a:r>
            <a:r>
              <a:rPr lang="en-US" sz="1900" dirty="0" err="1"/>
              <a:t>@</a:t>
            </a:r>
            <a:r>
              <a:rPr lang="en-US" sz="1900" dirty="0" err="1" smtClean="0"/>
              <a:t>cl.cam.ac.uk</a:t>
            </a:r>
            <a:r>
              <a:rPr lang="en-US" sz="1900" dirty="0" smtClean="0"/>
              <a:t>)</a:t>
            </a:r>
            <a:endParaRPr lang="en-US" sz="2400" dirty="0" smtClean="0"/>
          </a:p>
          <a:p>
            <a:r>
              <a:rPr lang="en-US" sz="2400" dirty="0" smtClean="0"/>
              <a:t>Computer Laboratory, University of Cambridge UMOBILE Project 4</a:t>
            </a:r>
            <a:r>
              <a:rPr lang="en-US" sz="2400" baseline="30000" dirty="0" smtClean="0"/>
              <a:t>th</a:t>
            </a:r>
            <a:r>
              <a:rPr lang="en-US" sz="2400" dirty="0" smtClean="0"/>
              <a:t> Physical Meeting</a:t>
            </a:r>
          </a:p>
          <a:p>
            <a:r>
              <a:rPr lang="en-US" sz="2400" dirty="0" smtClean="0"/>
              <a:t>Cambridge Computer Lab, 21-22 Sep 2016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844641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Approach to Latency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To simplify the problem we address application level and network level latency separately.</a:t>
            </a:r>
          </a:p>
          <a:p>
            <a:pPr lvl="1"/>
            <a:r>
              <a:rPr lang="en-US" dirty="0"/>
              <a:t>Development of network level </a:t>
            </a:r>
            <a:r>
              <a:rPr lang="en-US" dirty="0" err="1"/>
              <a:t>QoS</a:t>
            </a:r>
            <a:r>
              <a:rPr lang="en-US" dirty="0"/>
              <a:t> mechanisms</a:t>
            </a:r>
          </a:p>
          <a:p>
            <a:pPr lvl="2"/>
            <a:r>
              <a:rPr lang="en-US" dirty="0"/>
              <a:t>Manipulation of network packets: mainly congestion control.</a:t>
            </a:r>
          </a:p>
          <a:p>
            <a:pPr lvl="2"/>
            <a:r>
              <a:rPr lang="en-US" dirty="0"/>
              <a:t>Under UCL responsibility</a:t>
            </a:r>
            <a:r>
              <a:rPr lang="en-US" dirty="0" smtClean="0"/>
              <a:t>.</a:t>
            </a:r>
          </a:p>
          <a:p>
            <a:pPr lvl="2"/>
            <a:r>
              <a:rPr lang="en-US" dirty="0" smtClean="0"/>
              <a:t>Some results reported in D4.1 (month 18 Jul 2016) to be refined in D4.2 (month 24, 24 Jan 2017).</a:t>
            </a:r>
          </a:p>
          <a:p>
            <a:pPr lvl="1"/>
            <a:r>
              <a:rPr lang="en-US" dirty="0" smtClean="0"/>
              <a:t>Development of application level </a:t>
            </a:r>
            <a:r>
              <a:rPr lang="en-US" dirty="0" err="1" smtClean="0"/>
              <a:t>QoS</a:t>
            </a:r>
            <a:r>
              <a:rPr lang="en-US" dirty="0"/>
              <a:t> </a:t>
            </a:r>
            <a:r>
              <a:rPr lang="en-US" dirty="0" smtClean="0"/>
              <a:t>mechanisms</a:t>
            </a:r>
          </a:p>
          <a:p>
            <a:pPr lvl="2"/>
            <a:r>
              <a:rPr lang="en-US" dirty="0" smtClean="0"/>
              <a:t>Manipulation of the application and its deployment: mainly service migration/replication.</a:t>
            </a:r>
          </a:p>
          <a:p>
            <a:pPr lvl="3"/>
            <a:r>
              <a:rPr lang="en-US" dirty="0" smtClean="0"/>
              <a:t>Take advantage of ICN abstractions (for ex. in-network caching, data replication and multicast).</a:t>
            </a:r>
          </a:p>
          <a:p>
            <a:pPr lvl="2"/>
            <a:r>
              <a:rPr lang="en-US" dirty="0" smtClean="0"/>
              <a:t>Under UCAM responsibility.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938429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Application level </a:t>
            </a:r>
            <a:r>
              <a:rPr lang="en-US" dirty="0" err="1" smtClean="0"/>
              <a:t>QoS</a:t>
            </a:r>
            <a:r>
              <a:rPr lang="en-US" dirty="0" smtClean="0"/>
              <a:t>: Service Migration Issues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challenges are</a:t>
            </a:r>
          </a:p>
          <a:p>
            <a:pPr lvl="1"/>
            <a:r>
              <a:rPr lang="en-US" dirty="0" smtClean="0"/>
              <a:t>a) Determine a good place to migrate/replicate the service so that latency is reduced.</a:t>
            </a:r>
          </a:p>
          <a:p>
            <a:pPr lvl="1"/>
            <a:r>
              <a:rPr lang="en-US" dirty="0" smtClean="0"/>
              <a:t>b) Redirect users’ requests to the right replica so that latency is reduced.</a:t>
            </a:r>
          </a:p>
          <a:p>
            <a:r>
              <a:rPr lang="en-US" dirty="0" smtClean="0"/>
              <a:t>We have started with replica placement.</a:t>
            </a:r>
          </a:p>
          <a:p>
            <a:pPr marL="0" indent="0">
              <a:buNone/>
            </a:pPr>
            <a:endParaRPr lang="en-US" dirty="0" smtClean="0"/>
          </a:p>
          <a:p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56089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61" name="Text Box 1"/>
          <p:cNvSpPr txBox="1">
            <a:spLocks noChangeArrowheads="1"/>
          </p:cNvSpPr>
          <p:nvPr/>
        </p:nvSpPr>
        <p:spPr bwMode="auto">
          <a:xfrm>
            <a:off x="231085" y="1284969"/>
            <a:ext cx="8535590" cy="503046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388" tIns="45821" rIns="91388" bIns="45821"/>
          <a:lstStyle>
            <a:lvl1pPr marL="454025" indent="-452438">
              <a:tabLst>
                <a:tab pos="1023938" algn="l"/>
                <a:tab pos="1938338" algn="l"/>
                <a:tab pos="2852738" algn="l"/>
                <a:tab pos="3767138" algn="l"/>
                <a:tab pos="4681538" algn="l"/>
                <a:tab pos="5595938" algn="l"/>
                <a:tab pos="6510338" algn="l"/>
                <a:tab pos="7424738" algn="l"/>
                <a:tab pos="8339138" algn="l"/>
                <a:tab pos="9253538" algn="l"/>
                <a:tab pos="10167938" algn="l"/>
                <a:tab pos="10515600" algn="l"/>
                <a:tab pos="10972800" algn="l"/>
                <a:tab pos="11430000" algn="l"/>
                <a:tab pos="11887200" algn="l"/>
              </a:tabLst>
              <a:defRPr sz="4200">
                <a:solidFill>
                  <a:schemeClr val="bg1"/>
                </a:solidFill>
                <a:latin typeface="Gill Sans" charset="0"/>
                <a:ea typeface="ＭＳ Ｐゴシック" charset="0"/>
                <a:cs typeface="ＭＳ Ｐゴシック" charset="0"/>
              </a:defRPr>
            </a:lvl1pPr>
            <a:lvl2pPr>
              <a:tabLst>
                <a:tab pos="1023938" algn="l"/>
                <a:tab pos="1938338" algn="l"/>
                <a:tab pos="2852738" algn="l"/>
                <a:tab pos="3767138" algn="l"/>
                <a:tab pos="4681538" algn="l"/>
                <a:tab pos="5595938" algn="l"/>
                <a:tab pos="6510338" algn="l"/>
                <a:tab pos="7424738" algn="l"/>
                <a:tab pos="8339138" algn="l"/>
                <a:tab pos="9253538" algn="l"/>
                <a:tab pos="10167938" algn="l"/>
                <a:tab pos="10515600" algn="l"/>
                <a:tab pos="10972800" algn="l"/>
                <a:tab pos="11430000" algn="l"/>
                <a:tab pos="11887200" algn="l"/>
              </a:tabLst>
              <a:defRPr sz="42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2pPr>
            <a:lvl3pPr>
              <a:tabLst>
                <a:tab pos="1023938" algn="l"/>
                <a:tab pos="1938338" algn="l"/>
                <a:tab pos="2852738" algn="l"/>
                <a:tab pos="3767138" algn="l"/>
                <a:tab pos="4681538" algn="l"/>
                <a:tab pos="5595938" algn="l"/>
                <a:tab pos="6510338" algn="l"/>
                <a:tab pos="7424738" algn="l"/>
                <a:tab pos="8339138" algn="l"/>
                <a:tab pos="9253538" algn="l"/>
                <a:tab pos="10167938" algn="l"/>
                <a:tab pos="10515600" algn="l"/>
                <a:tab pos="10972800" algn="l"/>
                <a:tab pos="11430000" algn="l"/>
                <a:tab pos="11887200" algn="l"/>
              </a:tabLst>
              <a:defRPr sz="42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3pPr>
            <a:lvl4pPr>
              <a:tabLst>
                <a:tab pos="1023938" algn="l"/>
                <a:tab pos="1938338" algn="l"/>
                <a:tab pos="2852738" algn="l"/>
                <a:tab pos="3767138" algn="l"/>
                <a:tab pos="4681538" algn="l"/>
                <a:tab pos="5595938" algn="l"/>
                <a:tab pos="6510338" algn="l"/>
                <a:tab pos="7424738" algn="l"/>
                <a:tab pos="8339138" algn="l"/>
                <a:tab pos="9253538" algn="l"/>
                <a:tab pos="10167938" algn="l"/>
                <a:tab pos="10515600" algn="l"/>
                <a:tab pos="10972800" algn="l"/>
                <a:tab pos="11430000" algn="l"/>
                <a:tab pos="11887200" algn="l"/>
              </a:tabLst>
              <a:defRPr sz="42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4pPr>
            <a:lvl5pPr>
              <a:tabLst>
                <a:tab pos="1023938" algn="l"/>
                <a:tab pos="1938338" algn="l"/>
                <a:tab pos="2852738" algn="l"/>
                <a:tab pos="3767138" algn="l"/>
                <a:tab pos="4681538" algn="l"/>
                <a:tab pos="5595938" algn="l"/>
                <a:tab pos="6510338" algn="l"/>
                <a:tab pos="7424738" algn="l"/>
                <a:tab pos="8339138" algn="l"/>
                <a:tab pos="9253538" algn="l"/>
                <a:tab pos="10167938" algn="l"/>
                <a:tab pos="10515600" algn="l"/>
                <a:tab pos="10972800" algn="l"/>
                <a:tab pos="11430000" algn="l"/>
                <a:tab pos="11887200" algn="l"/>
              </a:tabLst>
              <a:defRPr sz="42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1023938" algn="l"/>
                <a:tab pos="1938338" algn="l"/>
                <a:tab pos="2852738" algn="l"/>
                <a:tab pos="3767138" algn="l"/>
                <a:tab pos="4681538" algn="l"/>
                <a:tab pos="5595938" algn="l"/>
                <a:tab pos="6510338" algn="l"/>
                <a:tab pos="7424738" algn="l"/>
                <a:tab pos="8339138" algn="l"/>
                <a:tab pos="9253538" algn="l"/>
                <a:tab pos="10167938" algn="l"/>
                <a:tab pos="10515600" algn="l"/>
                <a:tab pos="10972800" algn="l"/>
                <a:tab pos="11430000" algn="l"/>
                <a:tab pos="11887200" algn="l"/>
              </a:tabLst>
              <a:defRPr sz="42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1023938" algn="l"/>
                <a:tab pos="1938338" algn="l"/>
                <a:tab pos="2852738" algn="l"/>
                <a:tab pos="3767138" algn="l"/>
                <a:tab pos="4681538" algn="l"/>
                <a:tab pos="5595938" algn="l"/>
                <a:tab pos="6510338" algn="l"/>
                <a:tab pos="7424738" algn="l"/>
                <a:tab pos="8339138" algn="l"/>
                <a:tab pos="9253538" algn="l"/>
                <a:tab pos="10167938" algn="l"/>
                <a:tab pos="10515600" algn="l"/>
                <a:tab pos="10972800" algn="l"/>
                <a:tab pos="11430000" algn="l"/>
                <a:tab pos="11887200" algn="l"/>
              </a:tabLst>
              <a:defRPr sz="42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1023938" algn="l"/>
                <a:tab pos="1938338" algn="l"/>
                <a:tab pos="2852738" algn="l"/>
                <a:tab pos="3767138" algn="l"/>
                <a:tab pos="4681538" algn="l"/>
                <a:tab pos="5595938" algn="l"/>
                <a:tab pos="6510338" algn="l"/>
                <a:tab pos="7424738" algn="l"/>
                <a:tab pos="8339138" algn="l"/>
                <a:tab pos="9253538" algn="l"/>
                <a:tab pos="10167938" algn="l"/>
                <a:tab pos="10515600" algn="l"/>
                <a:tab pos="10972800" algn="l"/>
                <a:tab pos="11430000" algn="l"/>
                <a:tab pos="11887200" algn="l"/>
              </a:tabLst>
              <a:defRPr sz="42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tabLst>
                <a:tab pos="1023938" algn="l"/>
                <a:tab pos="1938338" algn="l"/>
                <a:tab pos="2852738" algn="l"/>
                <a:tab pos="3767138" algn="l"/>
                <a:tab pos="4681538" algn="l"/>
                <a:tab pos="5595938" algn="l"/>
                <a:tab pos="6510338" algn="l"/>
                <a:tab pos="7424738" algn="l"/>
                <a:tab pos="8339138" algn="l"/>
                <a:tab pos="9253538" algn="l"/>
                <a:tab pos="10167938" algn="l"/>
                <a:tab pos="10515600" algn="l"/>
                <a:tab pos="10972800" algn="l"/>
                <a:tab pos="11430000" algn="l"/>
                <a:tab pos="11887200" algn="l"/>
              </a:tabLst>
              <a:defRPr sz="4200">
                <a:solidFill>
                  <a:schemeClr val="bg1"/>
                </a:solidFill>
                <a:latin typeface="Gill Sans" charset="0"/>
                <a:ea typeface="ＭＳ Ｐゴシック" charset="0"/>
              </a:defRPr>
            </a:lvl9pPr>
          </a:lstStyle>
          <a:p>
            <a:pPr>
              <a:spcBef>
                <a:spcPts val="387"/>
              </a:spcBef>
              <a:buSzPct val="100000"/>
            </a:pPr>
            <a:r>
              <a:rPr lang="en-US" sz="1300" b="1" dirty="0">
                <a:solidFill>
                  <a:srgbClr val="000000"/>
                </a:solidFill>
                <a:latin typeface="Tahoma" charset="0"/>
              </a:rPr>
              <a:t>Focus and Work developed so far:</a:t>
            </a: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UCAM has implemented a preliminary implementation of service migration over NDN where a service is migrated on the basis of </a:t>
            </a:r>
            <a:r>
              <a:rPr lang="en-US" sz="1300" dirty="0">
                <a:solidFill>
                  <a:schemeClr val="tx1"/>
                </a:solidFill>
                <a:latin typeface="Tahoma" charset="0"/>
              </a:rPr>
              <a:t>usage context  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(e.g., </a:t>
            </a:r>
            <a:r>
              <a:rPr lang="en-US" sz="1300" dirty="0" smtClean="0">
                <a:solidFill>
                  <a:srgbClr val="000000"/>
                </a:solidFill>
                <a:latin typeface="Tahoma" charset="0"/>
              </a:rPr>
              <a:t>number of potential users) 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that impact the end user’s </a:t>
            </a:r>
            <a:r>
              <a:rPr lang="en-US" sz="1300" dirty="0" err="1">
                <a:solidFill>
                  <a:srgbClr val="000000"/>
                </a:solidFill>
                <a:latin typeface="Tahoma" charset="0"/>
              </a:rPr>
              <a:t>QoS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. </a:t>
            </a: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UCL has designed a </a:t>
            </a:r>
            <a:r>
              <a:rPr lang="en-US" sz="1300" dirty="0" err="1">
                <a:solidFill>
                  <a:srgbClr val="000000"/>
                </a:solidFill>
                <a:latin typeface="Tahoma" charset="0"/>
              </a:rPr>
              <a:t>flowlet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 congestion control--- derived from the HotNet14 paper.</a:t>
            </a: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 smtClean="0">
                <a:solidFill>
                  <a:schemeClr val="tx1"/>
                </a:solidFill>
                <a:latin typeface="Tahoma" charset="0"/>
              </a:rPr>
              <a:t>DUTH will provide DTN facilities to enhance </a:t>
            </a:r>
            <a:r>
              <a:rPr lang="en-US" sz="1300" dirty="0" err="1" smtClean="0">
                <a:solidFill>
                  <a:schemeClr val="tx1"/>
                </a:solidFill>
                <a:latin typeface="Tahoma" charset="0"/>
              </a:rPr>
              <a:t>QoS</a:t>
            </a:r>
            <a:r>
              <a:rPr lang="en-US" sz="1300" dirty="0">
                <a:solidFill>
                  <a:schemeClr val="tx1"/>
                </a:solidFill>
                <a:latin typeface="Tahoma" charset="0"/>
              </a:rPr>
              <a:t>.</a:t>
            </a: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>
                <a:solidFill>
                  <a:schemeClr val="tx1"/>
                </a:solidFill>
                <a:latin typeface="Tahoma" charset="0"/>
              </a:rPr>
              <a:t>UCAM has developed </a:t>
            </a:r>
            <a:r>
              <a:rPr lang="en-US" sz="1300" dirty="0" smtClean="0">
                <a:solidFill>
                  <a:schemeClr val="tx1"/>
                </a:solidFill>
                <a:latin typeface="Tahoma" charset="0"/>
              </a:rPr>
              <a:t>a Bandwidth Aware Service Placement algorithm </a:t>
            </a:r>
            <a:r>
              <a:rPr lang="en-US" sz="1300" dirty="0">
                <a:solidFill>
                  <a:schemeClr val="tx1"/>
                </a:solidFill>
                <a:latin typeface="Tahoma" charset="0"/>
              </a:rPr>
              <a:t>aimed at meeting </a:t>
            </a:r>
            <a:r>
              <a:rPr lang="en-US" sz="1300" dirty="0" err="1">
                <a:solidFill>
                  <a:schemeClr val="tx1"/>
                </a:solidFill>
                <a:latin typeface="Tahoma" charset="0"/>
              </a:rPr>
              <a:t>QoS</a:t>
            </a:r>
            <a:r>
              <a:rPr lang="en-US" sz="1300" dirty="0">
                <a:solidFill>
                  <a:schemeClr val="tx1"/>
                </a:solidFill>
                <a:latin typeface="Tahoma" charset="0"/>
              </a:rPr>
              <a:t> requirements. We have </a:t>
            </a:r>
            <a:r>
              <a:rPr lang="en-US" sz="1300" dirty="0" smtClean="0">
                <a:solidFill>
                  <a:schemeClr val="tx1"/>
                </a:solidFill>
                <a:latin typeface="Tahoma" charset="0"/>
              </a:rPr>
              <a:t>evaluated it in a </a:t>
            </a:r>
            <a:r>
              <a:rPr lang="en-US" sz="1300" dirty="0">
                <a:solidFill>
                  <a:schemeClr val="tx1"/>
                </a:solidFill>
                <a:latin typeface="Tahoma" charset="0"/>
              </a:rPr>
              <a:t>community </a:t>
            </a:r>
            <a:r>
              <a:rPr lang="en-US" sz="1300" dirty="0" smtClean="0">
                <a:solidFill>
                  <a:schemeClr val="tx1"/>
                </a:solidFill>
                <a:latin typeface="Tahoma" charset="0"/>
              </a:rPr>
              <a:t>network.  </a:t>
            </a:r>
            <a:endParaRPr lang="en-US" sz="1300" dirty="0">
              <a:solidFill>
                <a:schemeClr val="tx1"/>
              </a:solidFill>
              <a:latin typeface="Tahoma" charset="0"/>
            </a:endParaRPr>
          </a:p>
          <a:p>
            <a:pPr>
              <a:spcBef>
                <a:spcPts val="387"/>
              </a:spcBef>
              <a:buSzPct val="100000"/>
            </a:pPr>
            <a:r>
              <a:rPr lang="en-US" sz="1300" b="1" dirty="0">
                <a:solidFill>
                  <a:srgbClr val="000000"/>
                </a:solidFill>
                <a:latin typeface="Tahoma" charset="0"/>
              </a:rPr>
              <a:t>Publications:</a:t>
            </a: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A. </a:t>
            </a:r>
            <a:r>
              <a:rPr lang="en-US" sz="1300" dirty="0" err="1">
                <a:solidFill>
                  <a:srgbClr val="000000"/>
                </a:solidFill>
                <a:latin typeface="Tahoma" charset="0"/>
              </a:rPr>
              <a:t>Sathiaseelan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, L. Wang, A. </a:t>
            </a:r>
            <a:r>
              <a:rPr lang="en-US" sz="1300" dirty="0" err="1">
                <a:solidFill>
                  <a:srgbClr val="000000"/>
                </a:solidFill>
                <a:latin typeface="Tahoma" charset="0"/>
              </a:rPr>
              <a:t>Aucinas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, G. Tyson and J. </a:t>
            </a:r>
            <a:r>
              <a:rPr lang="en-US" sz="1300" dirty="0" err="1">
                <a:solidFill>
                  <a:srgbClr val="000000"/>
                </a:solidFill>
                <a:latin typeface="Tahoma" charset="0"/>
              </a:rPr>
              <a:t>Crowcroft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: SCANDEX: Service Centric Networking for Challenged </a:t>
            </a:r>
            <a:r>
              <a:rPr lang="en-US" sz="1300" dirty="0" err="1">
                <a:solidFill>
                  <a:srgbClr val="000000"/>
                </a:solidFill>
                <a:latin typeface="Tahoma" charset="0"/>
              </a:rPr>
              <a:t>Decentralised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 Networks, Proceedings of the ACM </a:t>
            </a:r>
            <a:r>
              <a:rPr lang="en-US" sz="1300" dirty="0" err="1">
                <a:solidFill>
                  <a:srgbClr val="000000"/>
                </a:solidFill>
                <a:latin typeface="Tahoma" charset="0"/>
              </a:rPr>
              <a:t>Mobisys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 Workshop on Do-it- yourself Networking: An Interdisciplinary Approach, 2015. </a:t>
            </a: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Wang, Liang, et al. "Pro-</a:t>
            </a:r>
            <a:r>
              <a:rPr lang="en-US" sz="1300" dirty="0" err="1">
                <a:solidFill>
                  <a:srgbClr val="000000"/>
                </a:solidFill>
                <a:latin typeface="Tahoma" charset="0"/>
              </a:rPr>
              <a:t>Diluvian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: Understanding Scoped-Flooding for Content Discovery in Information-Centric Networking." Proceedings of the 2nd International Conference on Information-Centric Networking. ACM, 2015</a:t>
            </a: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>
                <a:solidFill>
                  <a:schemeClr val="tx1"/>
                </a:solidFill>
              </a:rPr>
              <a:t>M. </a:t>
            </a:r>
            <a:r>
              <a:rPr lang="en-US" sz="1300" dirty="0" err="1">
                <a:solidFill>
                  <a:schemeClr val="tx1"/>
                </a:solidFill>
              </a:rPr>
              <a:t>Selimi</a:t>
            </a:r>
            <a:r>
              <a:rPr lang="en-US" sz="1300" dirty="0">
                <a:solidFill>
                  <a:schemeClr val="tx1"/>
                </a:solidFill>
              </a:rPr>
              <a:t>, L. </a:t>
            </a:r>
            <a:r>
              <a:rPr lang="en-US" sz="1300" dirty="0" err="1">
                <a:solidFill>
                  <a:schemeClr val="tx1"/>
                </a:solidFill>
              </a:rPr>
              <a:t>Cerdà-Alabern</a:t>
            </a:r>
            <a:r>
              <a:rPr lang="en-US" sz="1300" dirty="0">
                <a:solidFill>
                  <a:schemeClr val="tx1"/>
                </a:solidFill>
              </a:rPr>
              <a:t>, A. </a:t>
            </a:r>
            <a:r>
              <a:rPr lang="en-US" sz="1300" dirty="0" err="1">
                <a:solidFill>
                  <a:schemeClr val="tx1"/>
                </a:solidFill>
              </a:rPr>
              <a:t>Sathiaseelan</a:t>
            </a:r>
            <a:r>
              <a:rPr lang="en-US" sz="1300" dirty="0">
                <a:solidFill>
                  <a:schemeClr val="tx1"/>
                </a:solidFill>
              </a:rPr>
              <a:t>, L. </a:t>
            </a:r>
            <a:r>
              <a:rPr lang="en-US" sz="1300" dirty="0" err="1">
                <a:solidFill>
                  <a:schemeClr val="tx1"/>
                </a:solidFill>
              </a:rPr>
              <a:t>Veiga</a:t>
            </a:r>
            <a:r>
              <a:rPr lang="en-US" sz="1300" dirty="0">
                <a:solidFill>
                  <a:schemeClr val="tx1"/>
                </a:solidFill>
              </a:rPr>
              <a:t>, F. </a:t>
            </a:r>
            <a:r>
              <a:rPr lang="en-US" sz="1300" dirty="0" err="1">
                <a:solidFill>
                  <a:schemeClr val="tx1"/>
                </a:solidFill>
              </a:rPr>
              <a:t>Freitag</a:t>
            </a:r>
            <a:r>
              <a:rPr lang="en-US" sz="1300" dirty="0">
                <a:solidFill>
                  <a:schemeClr val="tx1"/>
                </a:solidFill>
              </a:rPr>
              <a:t>, “</a:t>
            </a:r>
            <a:r>
              <a:rPr lang="en-US" altLang="ja-JP" sz="1300" b="1" dirty="0">
                <a:solidFill>
                  <a:schemeClr val="tx1"/>
                </a:solidFill>
              </a:rPr>
              <a:t>Bandwidth-aware Service Placement in Community Network Clouds</a:t>
            </a:r>
            <a:r>
              <a:rPr lang="en-US" sz="1300" dirty="0">
                <a:solidFill>
                  <a:schemeClr val="tx1"/>
                </a:solidFill>
              </a:rPr>
              <a:t>”</a:t>
            </a:r>
            <a:r>
              <a:rPr lang="en-US" altLang="ja-JP" sz="1300" dirty="0">
                <a:solidFill>
                  <a:schemeClr val="tx1"/>
                </a:solidFill>
              </a:rPr>
              <a:t> IEEE LCN, 2016.</a:t>
            </a:r>
            <a:endParaRPr lang="en-US" altLang="ja-JP" sz="1300" dirty="0">
              <a:solidFill>
                <a:schemeClr val="tx1"/>
              </a:solidFill>
              <a:latin typeface="Tahoma" charset="0"/>
            </a:endParaRPr>
          </a:p>
          <a:p>
            <a:pPr>
              <a:spcBef>
                <a:spcPts val="387"/>
              </a:spcBef>
              <a:buSzPct val="100000"/>
            </a:pPr>
            <a:r>
              <a:rPr lang="en-US" sz="1300" b="1" dirty="0">
                <a:solidFill>
                  <a:srgbClr val="000000"/>
                </a:solidFill>
                <a:latin typeface="Tahoma" charset="0"/>
              </a:rPr>
              <a:t>Software (with deadlines until end of the task)</a:t>
            </a: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UCAM will enhance its preliminary implementation of service migration over NDN by </a:t>
            </a:r>
            <a:r>
              <a:rPr lang="en-US" sz="1300" dirty="0" smtClean="0">
                <a:solidFill>
                  <a:srgbClr val="000000"/>
                </a:solidFill>
                <a:latin typeface="Tahoma" charset="0"/>
              </a:rPr>
              <a:t>project 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review date in </a:t>
            </a:r>
            <a:r>
              <a:rPr lang="en-US" sz="1300" dirty="0" smtClean="0">
                <a:solidFill>
                  <a:srgbClr val="000000"/>
                </a:solidFill>
                <a:latin typeface="Tahoma" charset="0"/>
              </a:rPr>
              <a:t>Brussels.  </a:t>
            </a:r>
            <a:endParaRPr lang="en-US" sz="1300" dirty="0">
              <a:solidFill>
                <a:srgbClr val="000000"/>
              </a:solidFill>
              <a:latin typeface="Tahoma" charset="0"/>
            </a:endParaRP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The final version will be evaluated (by </a:t>
            </a:r>
            <a:r>
              <a:rPr lang="en-US" sz="1300" dirty="0" smtClean="0">
                <a:solidFill>
                  <a:srgbClr val="000000"/>
                </a:solidFill>
                <a:latin typeface="Tahoma" charset="0"/>
              </a:rPr>
              <a:t>month 28, May 2017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) by a combination of actual tests and simulation with </a:t>
            </a:r>
            <a:r>
              <a:rPr lang="en-US" sz="1300" dirty="0" err="1">
                <a:solidFill>
                  <a:srgbClr val="000000"/>
                </a:solidFill>
                <a:latin typeface="Tahoma" charset="0"/>
              </a:rPr>
              <a:t>ndnSIM</a:t>
            </a:r>
            <a:r>
              <a:rPr lang="en-US" sz="1300" dirty="0">
                <a:solidFill>
                  <a:srgbClr val="000000"/>
                </a:solidFill>
                <a:latin typeface="Tahoma" charset="0"/>
              </a:rPr>
              <a:t>.</a:t>
            </a: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r>
              <a:rPr lang="en-US" sz="1300" dirty="0">
                <a:solidFill>
                  <a:schemeClr val="tx1"/>
                </a:solidFill>
                <a:latin typeface="Tahoma" charset="0"/>
              </a:rPr>
              <a:t>UCL will </a:t>
            </a:r>
            <a:r>
              <a:rPr lang="en-US" sz="1300" dirty="0" smtClean="0">
                <a:solidFill>
                  <a:schemeClr val="tx1"/>
                </a:solidFill>
                <a:latin typeface="Tahoma" charset="0"/>
              </a:rPr>
              <a:t>evaluate </a:t>
            </a:r>
            <a:r>
              <a:rPr lang="en-US" sz="1300" dirty="0">
                <a:solidFill>
                  <a:schemeClr val="tx1"/>
                </a:solidFill>
                <a:latin typeface="Tahoma" charset="0"/>
              </a:rPr>
              <a:t>their network level </a:t>
            </a:r>
            <a:r>
              <a:rPr lang="en-US" sz="1300" dirty="0" err="1">
                <a:solidFill>
                  <a:schemeClr val="tx1"/>
                </a:solidFill>
                <a:latin typeface="Tahoma" charset="0"/>
              </a:rPr>
              <a:t>QoS</a:t>
            </a:r>
            <a:r>
              <a:rPr lang="en-US" sz="1300" dirty="0">
                <a:solidFill>
                  <a:schemeClr val="tx1"/>
                </a:solidFill>
                <a:latin typeface="Tahoma" charset="0"/>
              </a:rPr>
              <a:t> (by </a:t>
            </a:r>
            <a:r>
              <a:rPr lang="en-US" sz="1300" dirty="0" smtClean="0">
                <a:solidFill>
                  <a:schemeClr val="tx1"/>
                </a:solidFill>
                <a:latin typeface="Tahoma" charset="0"/>
              </a:rPr>
              <a:t>month 24, Jan 2017).</a:t>
            </a:r>
            <a:endParaRPr lang="en-US" sz="1300" dirty="0">
              <a:solidFill>
                <a:schemeClr val="tx1"/>
              </a:solidFill>
              <a:latin typeface="Tahoma" charset="0"/>
            </a:endParaRP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  <a:buFont typeface="Arial" charset="0"/>
              <a:buChar char="•"/>
            </a:pPr>
            <a:endParaRPr lang="en-US" sz="1500" dirty="0">
              <a:solidFill>
                <a:srgbClr val="000000"/>
              </a:solidFill>
              <a:latin typeface="Tahoma" charset="0"/>
            </a:endParaRPr>
          </a:p>
          <a:p>
            <a:pPr>
              <a:spcBef>
                <a:spcPts val="387"/>
              </a:spcBef>
              <a:buClr>
                <a:srgbClr val="000000"/>
              </a:buClr>
              <a:buSzPct val="100000"/>
            </a:pPr>
            <a:endParaRPr lang="en-US" sz="1500" dirty="0">
              <a:solidFill>
                <a:srgbClr val="000000"/>
              </a:solidFill>
              <a:latin typeface="Tahoma" charset="0"/>
            </a:endParaRPr>
          </a:p>
          <a:p>
            <a:pPr>
              <a:spcBef>
                <a:spcPts val="387"/>
              </a:spcBef>
              <a:buSzPct val="100000"/>
            </a:pPr>
            <a:endParaRPr lang="en-US" sz="1500" b="1" dirty="0">
              <a:solidFill>
                <a:srgbClr val="000000"/>
              </a:solidFill>
              <a:latin typeface="Tahoma" charset="0"/>
            </a:endParaRPr>
          </a:p>
          <a:p>
            <a:pPr>
              <a:spcBef>
                <a:spcPts val="387"/>
              </a:spcBef>
              <a:buSzPct val="100000"/>
            </a:pPr>
            <a:endParaRPr lang="en-US" sz="1500" b="1" dirty="0">
              <a:solidFill>
                <a:srgbClr val="000000"/>
              </a:solidFill>
              <a:latin typeface="Tahoma" charset="0"/>
            </a:endParaRPr>
          </a:p>
          <a:p>
            <a:pPr>
              <a:spcBef>
                <a:spcPts val="387"/>
              </a:spcBef>
              <a:buSzPct val="100000"/>
            </a:pPr>
            <a:endParaRPr lang="en-US" sz="1500" dirty="0">
              <a:solidFill>
                <a:srgbClr val="000000"/>
              </a:solidFill>
              <a:latin typeface="Tahoma" charset="0"/>
            </a:endParaRPr>
          </a:p>
          <a:p>
            <a:pPr>
              <a:spcBef>
                <a:spcPts val="387"/>
              </a:spcBef>
              <a:buSzPct val="100000"/>
            </a:pPr>
            <a:endParaRPr lang="en-US" sz="1500" dirty="0">
              <a:solidFill>
                <a:srgbClr val="000000"/>
              </a:solidFill>
              <a:latin typeface="Tahoma" charset="0"/>
            </a:endParaRPr>
          </a:p>
        </p:txBody>
      </p:sp>
      <p:sp>
        <p:nvSpPr>
          <p:cNvPr id="4" name="Title 1"/>
          <p:cNvSpPr txBox="1">
            <a:spLocks/>
          </p:cNvSpPr>
          <p:nvPr/>
        </p:nvSpPr>
        <p:spPr>
          <a:xfrm>
            <a:off x="457200" y="274638"/>
            <a:ext cx="8229600" cy="850106"/>
          </a:xfrm>
          <a:prstGeom prst="rect">
            <a:avLst/>
          </a:prstGeom>
        </p:spPr>
        <p:txBody>
          <a:bodyPr>
            <a:normAutofit fontScale="97500"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Task 4.1 Current Status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8561863"/>
      </p:ext>
    </p:extLst>
  </p:cSld>
  <p:clrMapOvr>
    <a:masterClrMapping/>
  </p:clrMapOvr>
  <p:transition xmlns:p14="http://schemas.microsoft.com/office/powerpoint/2010/main" spd="med"/>
  <p:timing>
    <p:tnLst>
      <p:par>
        <p:cTn xmlns:p14="http://schemas.microsoft.com/office/powerpoint/2010/main" id="1" dur="indefinite" restart="never" nodeType="tmRoot">
          <p:childTnLst>
            <p:seq concurrent="1" nextAc="seek">
              <p:cTn id="2" dur="0" nodeType="mainSeq"/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Service Migration Issues and Future Actions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We are only starting but reported some ideas in D4.1 (month 18, Jul 2016). Next we will: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/>
              <a:t>I</a:t>
            </a:r>
            <a:r>
              <a:rPr lang="en-US" dirty="0" smtClean="0"/>
              <a:t>dentify the parameters that impact latency</a:t>
            </a:r>
            <a:r>
              <a:rPr lang="en-US" dirty="0"/>
              <a:t>.</a:t>
            </a:r>
            <a:endParaRPr lang="en-US" dirty="0" smtClean="0"/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Deploy monitors that collect information about those parameters.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Build algorithms that </a:t>
            </a:r>
            <a:r>
              <a:rPr lang="en-US" dirty="0" err="1" smtClean="0"/>
              <a:t>optimise</a:t>
            </a:r>
            <a:r>
              <a:rPr lang="en-US" dirty="0" smtClean="0"/>
              <a:t>/</a:t>
            </a:r>
            <a:r>
              <a:rPr lang="en-US" dirty="0" err="1" smtClean="0"/>
              <a:t>minimise</a:t>
            </a:r>
            <a:r>
              <a:rPr lang="en-US" dirty="0" smtClean="0"/>
              <a:t> the parameters</a:t>
            </a:r>
            <a:r>
              <a:rPr lang="en-US" dirty="0"/>
              <a:t>.</a:t>
            </a:r>
            <a:endParaRPr lang="en-US" dirty="0" smtClean="0"/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Integrate monitored parameters and algorithms in a migration decision engine. 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/>
              <a:t>U</a:t>
            </a:r>
            <a:r>
              <a:rPr lang="en-US" dirty="0" smtClean="0"/>
              <a:t>se </a:t>
            </a:r>
            <a:r>
              <a:rPr lang="en-US" dirty="0" err="1" smtClean="0"/>
              <a:t>NDNsim</a:t>
            </a:r>
            <a:r>
              <a:rPr lang="en-US" dirty="0" smtClean="0"/>
              <a:t> to simulate different service placement scenarios and (when possible) corroborate with actual deployment.</a:t>
            </a:r>
          </a:p>
          <a:p>
            <a:pPr marL="971550" lvl="1" indent="-514350">
              <a:buFont typeface="+mj-lt"/>
              <a:buAutoNum type="arabicPeriod"/>
            </a:pPr>
            <a:r>
              <a:rPr lang="en-US" dirty="0" smtClean="0"/>
              <a:t>Report results in D4.2 (month 24, Jan 2017).</a:t>
            </a:r>
          </a:p>
          <a:p>
            <a:pPr marL="514350" indent="-457200"/>
            <a:r>
              <a:rPr lang="en-US" dirty="0" smtClean="0"/>
              <a:t>We have made some practical progress.</a:t>
            </a:r>
          </a:p>
          <a:p>
            <a:endParaRPr lang="en-US" dirty="0" smtClean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842197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dirty="0" smtClean="0"/>
              <a:t>Overview of Task 4.1 of WP4</a:t>
            </a:r>
          </a:p>
          <a:p>
            <a:pPr lvl="1"/>
            <a:r>
              <a:rPr lang="en-US" dirty="0" smtClean="0"/>
              <a:t>The scenario</a:t>
            </a:r>
          </a:p>
          <a:p>
            <a:r>
              <a:rPr lang="en-US" dirty="0" smtClean="0"/>
              <a:t>A high level view of the goals of Task 4.1:  make the UMOBILE platform </a:t>
            </a:r>
            <a:r>
              <a:rPr lang="en-US" dirty="0" err="1" smtClean="0"/>
              <a:t>QoS</a:t>
            </a:r>
            <a:r>
              <a:rPr lang="en-US" dirty="0" smtClean="0"/>
              <a:t> aware.</a:t>
            </a:r>
          </a:p>
          <a:p>
            <a:r>
              <a:rPr lang="en-US" dirty="0" smtClean="0"/>
              <a:t>Scenario:</a:t>
            </a:r>
            <a:r>
              <a:rPr lang="en-US" dirty="0"/>
              <a:t> </a:t>
            </a:r>
            <a:r>
              <a:rPr lang="en-US" dirty="0" smtClean="0"/>
              <a:t>Stakeholders and their relationships.</a:t>
            </a:r>
          </a:p>
          <a:p>
            <a:r>
              <a:rPr lang="en-US" dirty="0" smtClean="0"/>
              <a:t>Deployment of </a:t>
            </a:r>
            <a:r>
              <a:rPr lang="en-US" dirty="0" err="1" smtClean="0"/>
              <a:t>QoS</a:t>
            </a:r>
            <a:r>
              <a:rPr lang="en-US" dirty="0" smtClean="0"/>
              <a:t> mechanisms at different levels of the soft stack.</a:t>
            </a:r>
          </a:p>
          <a:p>
            <a:pPr lvl="1"/>
            <a:r>
              <a:rPr lang="en-US" dirty="0" smtClean="0"/>
              <a:t>Application level </a:t>
            </a:r>
            <a:r>
              <a:rPr lang="en-US" dirty="0" err="1" smtClean="0"/>
              <a:t>QoS</a:t>
            </a:r>
            <a:r>
              <a:rPr lang="en-US" dirty="0" smtClean="0"/>
              <a:t> mechanisms.</a:t>
            </a:r>
          </a:p>
          <a:p>
            <a:pPr lvl="1"/>
            <a:r>
              <a:rPr lang="en-US" dirty="0" smtClean="0"/>
              <a:t>Network level </a:t>
            </a:r>
            <a:r>
              <a:rPr lang="en-US" dirty="0" err="1" smtClean="0"/>
              <a:t>QoS</a:t>
            </a:r>
            <a:r>
              <a:rPr lang="en-US" dirty="0" smtClean="0"/>
              <a:t> mechanisms.</a:t>
            </a:r>
          </a:p>
          <a:p>
            <a:r>
              <a:rPr lang="en-US" dirty="0"/>
              <a:t>Current status of Task </a:t>
            </a:r>
            <a:r>
              <a:rPr lang="en-US" dirty="0" smtClean="0"/>
              <a:t>4.1</a:t>
            </a:r>
          </a:p>
          <a:p>
            <a:r>
              <a:rPr lang="en-US" dirty="0"/>
              <a:t>P</a:t>
            </a:r>
            <a:r>
              <a:rPr lang="en-US" dirty="0" smtClean="0"/>
              <a:t>rogress and future direction on application level </a:t>
            </a:r>
            <a:r>
              <a:rPr lang="en-US" dirty="0" err="1" smtClean="0"/>
              <a:t>QoS</a:t>
            </a:r>
            <a:r>
              <a:rPr lang="en-US" dirty="0" smtClean="0"/>
              <a:t> mechanisms.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3840450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UMOBILE </a:t>
            </a:r>
            <a:r>
              <a:rPr lang="en-US" dirty="0" smtClean="0"/>
              <a:t>Scenario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Support the </a:t>
            </a:r>
            <a:r>
              <a:rPr lang="en-US" dirty="0"/>
              <a:t>d</a:t>
            </a:r>
            <a:r>
              <a:rPr lang="en-US" dirty="0" smtClean="0"/>
              <a:t>eployment of different services.</a:t>
            </a:r>
          </a:p>
          <a:p>
            <a:r>
              <a:rPr lang="en-US" dirty="0" smtClean="0"/>
              <a:t>Services are accessed through different networks links: reliable, congested, with unpredictable delays, etc.</a:t>
            </a:r>
          </a:p>
          <a:p>
            <a:r>
              <a:rPr lang="en-US" dirty="0" smtClean="0"/>
              <a:t>Users (end users) demand different levels of Quality of Services (</a:t>
            </a:r>
            <a:r>
              <a:rPr lang="en-US" dirty="0" err="1" smtClean="0"/>
              <a:t>QoS</a:t>
            </a:r>
            <a:r>
              <a:rPr lang="en-US" dirty="0" smtClean="0"/>
              <a:t>) services: </a:t>
            </a:r>
            <a:r>
              <a:rPr lang="en-US" dirty="0"/>
              <a:t>less-than-best effort, best effort and guaranteed.</a:t>
            </a:r>
          </a:p>
          <a:p>
            <a:r>
              <a:rPr lang="en-US" dirty="0" smtClean="0"/>
              <a:t>Users connect to the network from devices with different characteristics: desktop PCs, mobile devices, energy constrained </a:t>
            </a:r>
            <a:r>
              <a:rPr lang="en-US" dirty="0" err="1" smtClean="0"/>
              <a:t>IoT</a:t>
            </a:r>
            <a:r>
              <a:rPr lang="en-US" dirty="0" smtClean="0"/>
              <a:t>.  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877753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Objectives of Task 4.1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/>
              <a:t>The aim of Task 4.1 of WP4 is to abstract away </a:t>
            </a:r>
            <a:r>
              <a:rPr lang="en-US" smtClean="0"/>
              <a:t>access problems </a:t>
            </a:r>
            <a:r>
              <a:rPr lang="en-US" dirty="0"/>
              <a:t>from the user’s view (as much as possible)</a:t>
            </a:r>
            <a:r>
              <a:rPr lang="en-US" dirty="0" smtClean="0"/>
              <a:t>.</a:t>
            </a:r>
            <a:endParaRPr lang="en-US" dirty="0"/>
          </a:p>
          <a:p>
            <a:pPr lvl="1"/>
            <a:r>
              <a:rPr lang="en-US" dirty="0" smtClean="0"/>
              <a:t>How: development of mechanisms to provide </a:t>
            </a:r>
            <a:r>
              <a:rPr lang="en-US" dirty="0"/>
              <a:t>different levels of </a:t>
            </a:r>
            <a:r>
              <a:rPr lang="en-US" dirty="0" err="1" smtClean="0"/>
              <a:t>QoS</a:t>
            </a:r>
            <a:r>
              <a:rPr lang="en-US" dirty="0" smtClean="0"/>
              <a:t>: less-than-best effort, best effort and guaranteed.</a:t>
            </a:r>
          </a:p>
          <a:p>
            <a:r>
              <a:rPr lang="en-US" dirty="0" smtClean="0"/>
              <a:t>Partners UCAM</a:t>
            </a:r>
            <a:r>
              <a:rPr lang="en-US" dirty="0"/>
              <a:t>, </a:t>
            </a:r>
            <a:r>
              <a:rPr lang="en-US" dirty="0" smtClean="0"/>
              <a:t>DUTH and UCL.</a:t>
            </a:r>
            <a:endParaRPr lang="en-US" dirty="0"/>
          </a:p>
          <a:p>
            <a:r>
              <a:rPr lang="en-US" dirty="0" smtClean="0"/>
              <a:t>In our view and to simplify the problem, the issue can be tackled at different levels of the software stack.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418240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xmlns:p14="http://schemas.microsoft.com/office/powerpoint/2010/main" spd="slow"/>
    </mc:Fallback>
  </mc:AlternateContent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Model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There are different business models for service provisioning. </a:t>
            </a:r>
          </a:p>
          <a:p>
            <a:r>
              <a:rPr lang="en-US" dirty="0" smtClean="0"/>
              <a:t>We assume a business model with four stakeholders:</a:t>
            </a:r>
          </a:p>
          <a:p>
            <a:pPr lvl="1"/>
            <a:r>
              <a:rPr lang="en-US" dirty="0" smtClean="0"/>
              <a:t>Service Producer (SP)</a:t>
            </a:r>
          </a:p>
          <a:p>
            <a:pPr lvl="1"/>
            <a:r>
              <a:rPr lang="en-US" dirty="0" smtClean="0"/>
              <a:t>Service Distributor (SD)</a:t>
            </a:r>
          </a:p>
          <a:p>
            <a:pPr lvl="1"/>
            <a:r>
              <a:rPr lang="en-US" dirty="0"/>
              <a:t>Service Consumer (SC</a:t>
            </a:r>
            <a:r>
              <a:rPr lang="en-US" dirty="0" smtClean="0"/>
              <a:t>)</a:t>
            </a:r>
          </a:p>
          <a:p>
            <a:pPr lvl="1"/>
            <a:r>
              <a:rPr lang="en-US" dirty="0" smtClean="0"/>
              <a:t>Internet Service Provider (ISP)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355572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en-US" sz="4000" dirty="0" smtClean="0"/>
              <a:t>Business Model: graphical view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4869160"/>
            <a:ext cx="8229600" cy="1440160"/>
          </a:xfrm>
        </p:spPr>
        <p:txBody>
          <a:bodyPr>
            <a:noAutofit/>
          </a:bodyPr>
          <a:lstStyle/>
          <a:p>
            <a:r>
              <a:rPr lang="en-US" sz="1600" dirty="0" smtClean="0"/>
              <a:t>Network provider owns </a:t>
            </a:r>
            <a:r>
              <a:rPr lang="en-US" sz="1600" dirty="0" smtClean="0"/>
              <a:t>the network, hosting servers and service controller.</a:t>
            </a:r>
            <a:endParaRPr lang="en-US" sz="1600" dirty="0" smtClean="0"/>
          </a:p>
          <a:p>
            <a:r>
              <a:rPr lang="en-US" sz="1600" dirty="0" smtClean="0"/>
              <a:t>Service producer delegates the distribution of her services to the network provider. </a:t>
            </a:r>
          </a:p>
          <a:p>
            <a:r>
              <a:rPr lang="en-US" sz="1600" dirty="0" smtClean="0"/>
              <a:t>Network provider re-</a:t>
            </a:r>
            <a:r>
              <a:rPr lang="en-US" sz="1600" dirty="0" smtClean="0"/>
              <a:t>sells (not necessarily for money) away the </a:t>
            </a:r>
            <a:r>
              <a:rPr lang="en-US" sz="1600" dirty="0" smtClean="0"/>
              <a:t>producer’s </a:t>
            </a:r>
            <a:r>
              <a:rPr lang="en-US" sz="1600" dirty="0" smtClean="0"/>
              <a:t>services.</a:t>
            </a:r>
            <a:endParaRPr lang="en-US" sz="1600" dirty="0" smtClean="0"/>
          </a:p>
          <a:p>
            <a:r>
              <a:rPr lang="en-US" sz="1600" dirty="0" smtClean="0"/>
              <a:t>Service consumer gets network access and services access from network provider.</a:t>
            </a:r>
            <a:endParaRPr lang="en-US" sz="16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6</a:t>
            </a:fld>
            <a:endParaRPr lang="en-US"/>
          </a:p>
        </p:txBody>
      </p:sp>
      <p:sp>
        <p:nvSpPr>
          <p:cNvPr id="7" name="Cloud 6"/>
          <p:cNvSpPr/>
          <p:nvPr/>
        </p:nvSpPr>
        <p:spPr>
          <a:xfrm rot="5400000">
            <a:off x="3867524" y="943261"/>
            <a:ext cx="1947182" cy="3192307"/>
          </a:xfrm>
          <a:prstGeom prst="cloud">
            <a:avLst/>
          </a:prstGeom>
          <a:solidFill>
            <a:schemeClr val="bg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8" name="Oval 7"/>
          <p:cNvSpPr/>
          <p:nvPr/>
        </p:nvSpPr>
        <p:spPr>
          <a:xfrm>
            <a:off x="4308355" y="1668540"/>
            <a:ext cx="720080" cy="520576"/>
          </a:xfrm>
          <a:prstGeom prst="ellipse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</a:t>
            </a:r>
            <a:r>
              <a:rPr lang="en-US" sz="1600" baseline="-25000" dirty="0" smtClean="0"/>
              <a:t>1</a:t>
            </a:r>
            <a:endParaRPr lang="en-US" sz="1600" dirty="0"/>
          </a:p>
        </p:txBody>
      </p:sp>
      <p:sp>
        <p:nvSpPr>
          <p:cNvPr id="9" name="Oval 8"/>
          <p:cNvSpPr/>
          <p:nvPr/>
        </p:nvSpPr>
        <p:spPr>
          <a:xfrm>
            <a:off x="5189178" y="2311424"/>
            <a:ext cx="720080" cy="520576"/>
          </a:xfrm>
          <a:prstGeom prst="ellipse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</a:t>
            </a:r>
            <a:r>
              <a:rPr lang="en-US" sz="1600" baseline="-25000" dirty="0"/>
              <a:t>2</a:t>
            </a:r>
            <a:endParaRPr lang="en-US" sz="1600" dirty="0"/>
          </a:p>
        </p:txBody>
      </p:sp>
      <p:sp>
        <p:nvSpPr>
          <p:cNvPr id="10" name="Oval 9"/>
          <p:cNvSpPr/>
          <p:nvPr/>
        </p:nvSpPr>
        <p:spPr>
          <a:xfrm>
            <a:off x="3388978" y="2311424"/>
            <a:ext cx="720080" cy="520576"/>
          </a:xfrm>
          <a:prstGeom prst="ellipse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</a:t>
            </a:r>
            <a:r>
              <a:rPr lang="en-US" sz="1600" baseline="-25000" dirty="0" smtClean="0"/>
              <a:t>3</a:t>
            </a:r>
            <a:endParaRPr lang="en-US" sz="1600" dirty="0"/>
          </a:p>
        </p:txBody>
      </p:sp>
      <p:sp>
        <p:nvSpPr>
          <p:cNvPr id="11" name="Oval 10"/>
          <p:cNvSpPr/>
          <p:nvPr/>
        </p:nvSpPr>
        <p:spPr>
          <a:xfrm>
            <a:off x="4308355" y="2709692"/>
            <a:ext cx="720080" cy="520576"/>
          </a:xfrm>
          <a:prstGeom prst="ellipse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</a:t>
            </a:r>
            <a:r>
              <a:rPr lang="en-US" sz="1600" baseline="-25000" dirty="0"/>
              <a:t>4</a:t>
            </a:r>
            <a:endParaRPr lang="en-US" sz="1600" dirty="0"/>
          </a:p>
        </p:txBody>
      </p:sp>
      <p:cxnSp>
        <p:nvCxnSpPr>
          <p:cNvPr id="12" name="Straight Connector 11"/>
          <p:cNvCxnSpPr>
            <a:stCxn id="10" idx="4"/>
            <a:endCxn id="11" idx="2"/>
          </p:cNvCxnSpPr>
          <p:nvPr/>
        </p:nvCxnSpPr>
        <p:spPr>
          <a:xfrm>
            <a:off x="3749018" y="2832000"/>
            <a:ext cx="559337" cy="137980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>
            <a:stCxn id="11" idx="6"/>
            <a:endCxn id="9" idx="4"/>
          </p:cNvCxnSpPr>
          <p:nvPr/>
        </p:nvCxnSpPr>
        <p:spPr>
          <a:xfrm flipV="1">
            <a:off x="5028435" y="2832000"/>
            <a:ext cx="520783" cy="137980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8" idx="4"/>
            <a:endCxn id="11" idx="0"/>
          </p:cNvCxnSpPr>
          <p:nvPr/>
        </p:nvCxnSpPr>
        <p:spPr>
          <a:xfrm>
            <a:off x="4668395" y="2189116"/>
            <a:ext cx="0" cy="520576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stCxn id="10" idx="0"/>
            <a:endCxn id="8" idx="2"/>
          </p:cNvCxnSpPr>
          <p:nvPr/>
        </p:nvCxnSpPr>
        <p:spPr>
          <a:xfrm flipV="1">
            <a:off x="3749018" y="1928828"/>
            <a:ext cx="559337" cy="382596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>
            <a:stCxn id="8" idx="6"/>
            <a:endCxn id="9" idx="0"/>
          </p:cNvCxnSpPr>
          <p:nvPr/>
        </p:nvCxnSpPr>
        <p:spPr>
          <a:xfrm>
            <a:off x="5028435" y="1928828"/>
            <a:ext cx="520783" cy="382596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3764811" y="3400926"/>
            <a:ext cx="203132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/>
              <a:t>N</a:t>
            </a:r>
            <a:r>
              <a:rPr lang="en-US" sz="2000" dirty="0" smtClean="0"/>
              <a:t>etwork Provider</a:t>
            </a:r>
            <a:endParaRPr lang="en-US" sz="2000" dirty="0"/>
          </a:p>
        </p:txBody>
      </p:sp>
      <p:sp>
        <p:nvSpPr>
          <p:cNvPr id="18" name="Rectangle 17"/>
          <p:cNvSpPr/>
          <p:nvPr/>
        </p:nvSpPr>
        <p:spPr>
          <a:xfrm>
            <a:off x="4308355" y="980727"/>
            <a:ext cx="736807" cy="372036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HS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20" name="Rectangle 19"/>
          <p:cNvSpPr/>
          <p:nvPr/>
        </p:nvSpPr>
        <p:spPr>
          <a:xfrm>
            <a:off x="5532491" y="980727"/>
            <a:ext cx="736807" cy="372036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HS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3349494" y="980727"/>
            <a:ext cx="784586" cy="372036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HS</a:t>
            </a:r>
            <a:r>
              <a:rPr lang="en-US" baseline="-25000" dirty="0" smtClean="0"/>
              <a:t>1</a:t>
            </a:r>
            <a:endParaRPr lang="en-US" dirty="0"/>
          </a:p>
        </p:txBody>
      </p:sp>
      <p:cxnSp>
        <p:nvCxnSpPr>
          <p:cNvPr id="24" name="Straight Connector 23"/>
          <p:cNvCxnSpPr>
            <a:stCxn id="8" idx="0"/>
            <a:endCxn id="18" idx="2"/>
          </p:cNvCxnSpPr>
          <p:nvPr/>
        </p:nvCxnSpPr>
        <p:spPr>
          <a:xfrm flipV="1">
            <a:off x="4668395" y="1352763"/>
            <a:ext cx="8364" cy="315777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>
            <a:stCxn id="10" idx="0"/>
            <a:endCxn id="22" idx="2"/>
          </p:cNvCxnSpPr>
          <p:nvPr/>
        </p:nvCxnSpPr>
        <p:spPr>
          <a:xfrm flipH="1" flipV="1">
            <a:off x="3741787" y="1352763"/>
            <a:ext cx="7231" cy="958661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>
            <a:stCxn id="9" idx="0"/>
            <a:endCxn id="20" idx="2"/>
          </p:cNvCxnSpPr>
          <p:nvPr/>
        </p:nvCxnSpPr>
        <p:spPr>
          <a:xfrm flipV="1">
            <a:off x="5549218" y="1352763"/>
            <a:ext cx="351677" cy="958661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1326519" y="1732831"/>
            <a:ext cx="15892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Service Producer</a:t>
            </a:r>
            <a:endParaRPr lang="en-US" sz="1600" dirty="0"/>
          </a:p>
        </p:txBody>
      </p:sp>
      <p:sp>
        <p:nvSpPr>
          <p:cNvPr id="28" name="Rectangle 27"/>
          <p:cNvSpPr/>
          <p:nvPr/>
        </p:nvSpPr>
        <p:spPr>
          <a:xfrm>
            <a:off x="6717143" y="1854116"/>
            <a:ext cx="736807" cy="506760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SC</a:t>
            </a:r>
          </a:p>
          <a:p>
            <a:pPr algn="ctr"/>
            <a:r>
              <a:rPr lang="en-US" sz="1600" dirty="0" smtClean="0"/>
              <a:t>(Bob)</a:t>
            </a:r>
            <a:endParaRPr lang="en-US" sz="1600" dirty="0"/>
          </a:p>
        </p:txBody>
      </p:sp>
      <p:sp>
        <p:nvSpPr>
          <p:cNvPr id="29" name="Rectangle 28"/>
          <p:cNvSpPr/>
          <p:nvPr/>
        </p:nvSpPr>
        <p:spPr>
          <a:xfrm>
            <a:off x="6717143" y="2502188"/>
            <a:ext cx="736807" cy="506760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SC</a:t>
            </a:r>
          </a:p>
          <a:p>
            <a:pPr algn="ctr"/>
            <a:r>
              <a:rPr lang="en-US" sz="1600" dirty="0" smtClean="0"/>
              <a:t>(Dan)</a:t>
            </a:r>
            <a:endParaRPr lang="en-US" sz="1600" dirty="0"/>
          </a:p>
        </p:txBody>
      </p:sp>
      <p:sp>
        <p:nvSpPr>
          <p:cNvPr id="30" name="Rectangle 29"/>
          <p:cNvSpPr/>
          <p:nvPr/>
        </p:nvSpPr>
        <p:spPr>
          <a:xfrm>
            <a:off x="1334085" y="2072844"/>
            <a:ext cx="1584176" cy="977883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1" name="Rounded Rectangle 30"/>
          <p:cNvSpPr/>
          <p:nvPr/>
        </p:nvSpPr>
        <p:spPr>
          <a:xfrm>
            <a:off x="1405278" y="2600111"/>
            <a:ext cx="432048" cy="375486"/>
          </a:xfrm>
          <a:prstGeom prst="round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s</a:t>
            </a:r>
            <a:r>
              <a:rPr lang="en-US" baseline="-25000" dirty="0" err="1"/>
              <a:t>a</a:t>
            </a:r>
            <a:endParaRPr lang="en-US" dirty="0"/>
          </a:p>
        </p:txBody>
      </p:sp>
      <p:sp>
        <p:nvSpPr>
          <p:cNvPr id="32" name="Rounded Rectangle 31"/>
          <p:cNvSpPr/>
          <p:nvPr/>
        </p:nvSpPr>
        <p:spPr>
          <a:xfrm>
            <a:off x="1909334" y="2600111"/>
            <a:ext cx="432048" cy="375486"/>
          </a:xfrm>
          <a:prstGeom prst="round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s</a:t>
            </a:r>
            <a:r>
              <a:rPr lang="en-US" baseline="-25000" dirty="0" err="1" smtClean="0"/>
              <a:t>b</a:t>
            </a:r>
            <a:endParaRPr lang="en-US" dirty="0"/>
          </a:p>
        </p:txBody>
      </p:sp>
      <p:sp>
        <p:nvSpPr>
          <p:cNvPr id="33" name="Rounded Rectangle 32"/>
          <p:cNvSpPr/>
          <p:nvPr/>
        </p:nvSpPr>
        <p:spPr>
          <a:xfrm>
            <a:off x="2413390" y="2600111"/>
            <a:ext cx="432048" cy="375486"/>
          </a:xfrm>
          <a:prstGeom prst="round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s</a:t>
            </a:r>
            <a:r>
              <a:rPr lang="en-US" baseline="-25000" dirty="0" err="1"/>
              <a:t>c</a:t>
            </a:r>
            <a:endParaRPr lang="en-US" dirty="0"/>
          </a:p>
        </p:txBody>
      </p:sp>
      <p:cxnSp>
        <p:nvCxnSpPr>
          <p:cNvPr id="34" name="Straight Connector 33"/>
          <p:cNvCxnSpPr>
            <a:stCxn id="30" idx="3"/>
            <a:endCxn id="10" idx="2"/>
          </p:cNvCxnSpPr>
          <p:nvPr/>
        </p:nvCxnSpPr>
        <p:spPr>
          <a:xfrm>
            <a:off x="2918261" y="2561786"/>
            <a:ext cx="470717" cy="9926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TextBox 35"/>
          <p:cNvSpPr txBox="1"/>
          <p:nvPr/>
        </p:nvSpPr>
        <p:spPr>
          <a:xfrm>
            <a:off x="1219198" y="3210655"/>
            <a:ext cx="6237605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L</a:t>
            </a:r>
            <a:r>
              <a:rPr lang="en-US" dirty="0" smtClean="0"/>
              <a:t>egend: </a:t>
            </a:r>
          </a:p>
          <a:p>
            <a:r>
              <a:rPr lang="en-US" dirty="0"/>
              <a:t> </a:t>
            </a:r>
            <a:r>
              <a:rPr lang="en-US" dirty="0" smtClean="0"/>
              <a:t>HS-hosting server</a:t>
            </a:r>
          </a:p>
          <a:p>
            <a:r>
              <a:rPr lang="en-US" dirty="0"/>
              <a:t> </a:t>
            </a:r>
            <a:r>
              <a:rPr lang="en-US" dirty="0" err="1" smtClean="0"/>
              <a:t>s</a:t>
            </a:r>
            <a:r>
              <a:rPr lang="en-US" baseline="-25000" dirty="0" err="1" smtClean="0"/>
              <a:t>a</a:t>
            </a:r>
            <a:r>
              <a:rPr lang="en-US" dirty="0" smtClean="0"/>
              <a:t>, </a:t>
            </a:r>
            <a:r>
              <a:rPr lang="en-US" dirty="0" err="1" smtClean="0"/>
              <a:t>s</a:t>
            </a:r>
            <a:r>
              <a:rPr lang="en-US" baseline="-25000" dirty="0" err="1" smtClean="0"/>
              <a:t>b</a:t>
            </a:r>
            <a:r>
              <a:rPr lang="en-US" dirty="0" smtClean="0"/>
              <a:t>, </a:t>
            </a:r>
            <a:r>
              <a:rPr lang="en-US" dirty="0" err="1" smtClean="0"/>
              <a:t>s</a:t>
            </a:r>
            <a:r>
              <a:rPr lang="en-US" baseline="-25000" dirty="0" err="1" smtClean="0"/>
              <a:t>c</a:t>
            </a:r>
            <a:r>
              <a:rPr lang="en-US" dirty="0" smtClean="0"/>
              <a:t>- services (applications) with different </a:t>
            </a:r>
            <a:r>
              <a:rPr lang="en-US" dirty="0" err="1" smtClean="0"/>
              <a:t>QoS</a:t>
            </a:r>
            <a:r>
              <a:rPr lang="en-US" dirty="0" smtClean="0"/>
              <a:t> requirements.</a:t>
            </a:r>
          </a:p>
          <a:p>
            <a:r>
              <a:rPr lang="en-US" dirty="0"/>
              <a:t> </a:t>
            </a:r>
            <a:r>
              <a:rPr lang="en-US" dirty="0" err="1" smtClean="0"/>
              <a:t>R</a:t>
            </a:r>
            <a:r>
              <a:rPr lang="en-US" baseline="-25000" dirty="0" err="1" smtClean="0"/>
              <a:t>i</a:t>
            </a:r>
            <a:r>
              <a:rPr lang="en-US" dirty="0" smtClean="0"/>
              <a:t>- routers  SC- service consumer</a:t>
            </a:r>
            <a:endParaRPr lang="en-US" dirty="0"/>
          </a:p>
        </p:txBody>
      </p:sp>
      <p:cxnSp>
        <p:nvCxnSpPr>
          <p:cNvPr id="37" name="Straight Connector 36"/>
          <p:cNvCxnSpPr>
            <a:stCxn id="28" idx="1"/>
            <a:endCxn id="9" idx="6"/>
          </p:cNvCxnSpPr>
          <p:nvPr/>
        </p:nvCxnSpPr>
        <p:spPr>
          <a:xfrm flipH="1">
            <a:off x="5909258" y="2107496"/>
            <a:ext cx="807885" cy="464216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>
            <a:stCxn id="29" idx="1"/>
          </p:cNvCxnSpPr>
          <p:nvPr/>
        </p:nvCxnSpPr>
        <p:spPr>
          <a:xfrm flipH="1" flipV="1">
            <a:off x="5900895" y="2561786"/>
            <a:ext cx="816248" cy="193782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5" name="Rectangle 34"/>
          <p:cNvSpPr/>
          <p:nvPr/>
        </p:nvSpPr>
        <p:spPr>
          <a:xfrm>
            <a:off x="1619672" y="980727"/>
            <a:ext cx="1296144" cy="585095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Service Controller</a:t>
            </a:r>
            <a:endParaRPr lang="en-US" dirty="0"/>
          </a:p>
        </p:txBody>
      </p:sp>
      <p:cxnSp>
        <p:nvCxnSpPr>
          <p:cNvPr id="19" name="Straight Connector 18"/>
          <p:cNvCxnSpPr>
            <a:stCxn id="35" idx="2"/>
          </p:cNvCxnSpPr>
          <p:nvPr/>
        </p:nvCxnSpPr>
        <p:spPr>
          <a:xfrm>
            <a:off x="2267744" y="1565822"/>
            <a:ext cx="1474043" cy="745602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4348624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Why this Business Model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This is one of the simplest but realistic models.</a:t>
            </a:r>
          </a:p>
          <a:p>
            <a:r>
              <a:rPr lang="en-US" dirty="0" smtClean="0"/>
              <a:t>The network provider is responsible for and in full control of the </a:t>
            </a:r>
            <a:r>
              <a:rPr lang="en-US" dirty="0" err="1" smtClean="0"/>
              <a:t>QoS</a:t>
            </a:r>
            <a:r>
              <a:rPr lang="en-US" dirty="0" smtClean="0"/>
              <a:t> delivered by the services.</a:t>
            </a:r>
          </a:p>
          <a:p>
            <a:pPr lvl="1"/>
            <a:r>
              <a:rPr lang="en-US" dirty="0" smtClean="0"/>
              <a:t>He/she can deploy </a:t>
            </a:r>
            <a:r>
              <a:rPr lang="en-US" dirty="0" err="1" smtClean="0"/>
              <a:t>QoS</a:t>
            </a:r>
            <a:r>
              <a:rPr lang="en-US" dirty="0" smtClean="0"/>
              <a:t> mechanisms as needed.</a:t>
            </a:r>
          </a:p>
          <a:p>
            <a:endParaRPr lang="en-US" dirty="0" smtClean="0"/>
          </a:p>
          <a:p>
            <a:endParaRPr lang="en-US" dirty="0" smtClean="0"/>
          </a:p>
          <a:p>
            <a:pPr lvl="1"/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040637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Relevant </a:t>
            </a:r>
            <a:r>
              <a:rPr lang="en-US" dirty="0" err="1" smtClean="0"/>
              <a:t>QoS</a:t>
            </a:r>
            <a:r>
              <a:rPr lang="en-US" dirty="0" smtClean="0"/>
              <a:t> Parameters in UMOBILE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/>
              <a:t>QoS</a:t>
            </a:r>
            <a:r>
              <a:rPr lang="en-US" dirty="0" smtClean="0"/>
              <a:t> parameters (useful ones!) are application specific.</a:t>
            </a:r>
          </a:p>
          <a:p>
            <a:r>
              <a:rPr lang="en-US" dirty="0" smtClean="0"/>
              <a:t>Potential parameters are: latency, availability, throughput, time to repair, etc.</a:t>
            </a:r>
          </a:p>
          <a:p>
            <a:r>
              <a:rPr lang="en-US" dirty="0" smtClean="0"/>
              <a:t>We are focused (for the time being) on latency ‘</a:t>
            </a:r>
            <a:r>
              <a:rPr lang="en-US" dirty="0" err="1" smtClean="0"/>
              <a:t>cos</a:t>
            </a:r>
            <a:r>
              <a:rPr lang="en-US" dirty="0" smtClean="0"/>
              <a:t> it seems to be universally relevant.</a:t>
            </a:r>
          </a:p>
          <a:p>
            <a:pPr lvl="1"/>
            <a:r>
              <a:rPr lang="en-US" dirty="0" smtClean="0"/>
              <a:t>UCAM, UCL and DUTH are working on </a:t>
            </a:r>
            <a:r>
              <a:rPr lang="en-US" dirty="0" err="1" smtClean="0"/>
              <a:t>QoS</a:t>
            </a:r>
            <a:r>
              <a:rPr lang="en-US" dirty="0" smtClean="0"/>
              <a:t> mechanisms for latency reduction.</a:t>
            </a:r>
          </a:p>
          <a:p>
            <a:r>
              <a:rPr lang="en-US" dirty="0" smtClean="0"/>
              <a:t>How is latency impacted?</a:t>
            </a:r>
          </a:p>
          <a:p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7062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2074"/>
          </a:xfrm>
        </p:spPr>
        <p:txBody>
          <a:bodyPr>
            <a:normAutofit fontScale="90000"/>
          </a:bodyPr>
          <a:lstStyle/>
          <a:p>
            <a:r>
              <a:rPr lang="en-US" sz="4000" dirty="0" smtClean="0"/>
              <a:t>Latency Components</a:t>
            </a:r>
            <a:endParaRPr lang="en-US" sz="4000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06C7BC5-13B6-A54D-BDA9-DD58E3E2E1FD}" type="slidenum">
              <a:rPr lang="en-US" smtClean="0"/>
              <a:t>9</a:t>
            </a:fld>
            <a:endParaRPr lang="en-US"/>
          </a:p>
        </p:txBody>
      </p:sp>
      <p:sp>
        <p:nvSpPr>
          <p:cNvPr id="7" name="Cloud 6"/>
          <p:cNvSpPr/>
          <p:nvPr/>
        </p:nvSpPr>
        <p:spPr>
          <a:xfrm rot="5400000">
            <a:off x="3436087" y="2046037"/>
            <a:ext cx="1947182" cy="3192307"/>
          </a:xfrm>
          <a:prstGeom prst="cloud">
            <a:avLst/>
          </a:prstGeom>
          <a:solidFill>
            <a:schemeClr val="bg1"/>
          </a:solidFill>
          <a:ln>
            <a:solidFill>
              <a:schemeClr val="tx1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00" dirty="0" smtClean="0">
              <a:solidFill>
                <a:schemeClr val="tx1"/>
              </a:solidFill>
            </a:endParaRPr>
          </a:p>
        </p:txBody>
      </p:sp>
      <p:sp>
        <p:nvSpPr>
          <p:cNvPr id="8" name="Oval 7"/>
          <p:cNvSpPr/>
          <p:nvPr/>
        </p:nvSpPr>
        <p:spPr>
          <a:xfrm>
            <a:off x="3876918" y="2771316"/>
            <a:ext cx="720080" cy="520576"/>
          </a:xfrm>
          <a:prstGeom prst="ellipse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</a:t>
            </a:r>
            <a:r>
              <a:rPr lang="en-US" sz="1600" baseline="-25000" dirty="0" smtClean="0"/>
              <a:t>1</a:t>
            </a:r>
            <a:endParaRPr lang="en-US" sz="1600" dirty="0"/>
          </a:p>
        </p:txBody>
      </p:sp>
      <p:sp>
        <p:nvSpPr>
          <p:cNvPr id="9" name="Oval 8"/>
          <p:cNvSpPr/>
          <p:nvPr/>
        </p:nvSpPr>
        <p:spPr>
          <a:xfrm>
            <a:off x="4757741" y="3414200"/>
            <a:ext cx="720080" cy="520576"/>
          </a:xfrm>
          <a:prstGeom prst="ellipse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</a:t>
            </a:r>
            <a:r>
              <a:rPr lang="en-US" sz="1600" baseline="-25000" dirty="0"/>
              <a:t>2</a:t>
            </a:r>
            <a:endParaRPr lang="en-US" sz="1600" dirty="0"/>
          </a:p>
        </p:txBody>
      </p:sp>
      <p:sp>
        <p:nvSpPr>
          <p:cNvPr id="10" name="Oval 9"/>
          <p:cNvSpPr/>
          <p:nvPr/>
        </p:nvSpPr>
        <p:spPr>
          <a:xfrm>
            <a:off x="2957541" y="3388714"/>
            <a:ext cx="720080" cy="520576"/>
          </a:xfrm>
          <a:prstGeom prst="ellipse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</a:t>
            </a:r>
            <a:r>
              <a:rPr lang="en-US" sz="1600" baseline="-25000" dirty="0" smtClean="0"/>
              <a:t>3</a:t>
            </a:r>
            <a:endParaRPr lang="en-US" sz="1600" dirty="0"/>
          </a:p>
        </p:txBody>
      </p:sp>
      <p:sp>
        <p:nvSpPr>
          <p:cNvPr id="11" name="Oval 10"/>
          <p:cNvSpPr/>
          <p:nvPr/>
        </p:nvSpPr>
        <p:spPr>
          <a:xfrm>
            <a:off x="3876918" y="3812468"/>
            <a:ext cx="720080" cy="520576"/>
          </a:xfrm>
          <a:prstGeom prst="ellipse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R</a:t>
            </a:r>
            <a:r>
              <a:rPr lang="en-US" sz="1600" baseline="-25000" dirty="0"/>
              <a:t>4</a:t>
            </a:r>
            <a:endParaRPr lang="en-US" sz="1600" dirty="0"/>
          </a:p>
        </p:txBody>
      </p:sp>
      <p:cxnSp>
        <p:nvCxnSpPr>
          <p:cNvPr id="12" name="Straight Connector 11"/>
          <p:cNvCxnSpPr>
            <a:stCxn id="10" idx="4"/>
            <a:endCxn id="11" idx="2"/>
          </p:cNvCxnSpPr>
          <p:nvPr/>
        </p:nvCxnSpPr>
        <p:spPr>
          <a:xfrm>
            <a:off x="3317581" y="3909290"/>
            <a:ext cx="559337" cy="163466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>
            <a:stCxn id="11" idx="6"/>
            <a:endCxn id="9" idx="4"/>
          </p:cNvCxnSpPr>
          <p:nvPr/>
        </p:nvCxnSpPr>
        <p:spPr>
          <a:xfrm flipV="1">
            <a:off x="4596998" y="3934776"/>
            <a:ext cx="520783" cy="137980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8" idx="4"/>
            <a:endCxn id="11" idx="0"/>
          </p:cNvCxnSpPr>
          <p:nvPr/>
        </p:nvCxnSpPr>
        <p:spPr>
          <a:xfrm>
            <a:off x="4236958" y="3291892"/>
            <a:ext cx="0" cy="520576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>
            <a:stCxn id="10" idx="0"/>
            <a:endCxn id="8" idx="2"/>
          </p:cNvCxnSpPr>
          <p:nvPr/>
        </p:nvCxnSpPr>
        <p:spPr>
          <a:xfrm flipV="1">
            <a:off x="3317581" y="3031604"/>
            <a:ext cx="559337" cy="357110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>
            <a:stCxn id="8" idx="6"/>
            <a:endCxn id="9" idx="0"/>
          </p:cNvCxnSpPr>
          <p:nvPr/>
        </p:nvCxnSpPr>
        <p:spPr>
          <a:xfrm>
            <a:off x="4596998" y="3031604"/>
            <a:ext cx="520783" cy="382596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" name="TextBox 16"/>
          <p:cNvSpPr txBox="1"/>
          <p:nvPr/>
        </p:nvSpPr>
        <p:spPr>
          <a:xfrm>
            <a:off x="4616512" y="4071959"/>
            <a:ext cx="1323600" cy="5847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 smtClean="0"/>
              <a:t>ISP (NDN net)</a:t>
            </a:r>
          </a:p>
          <a:p>
            <a:pPr algn="ctr"/>
            <a:r>
              <a:rPr lang="en-US" sz="1600" dirty="0" smtClean="0"/>
              <a:t>provider</a:t>
            </a:r>
            <a:endParaRPr lang="en-US" sz="1600" dirty="0"/>
          </a:p>
        </p:txBody>
      </p:sp>
      <p:sp>
        <p:nvSpPr>
          <p:cNvPr id="18" name="Rectangle 17"/>
          <p:cNvSpPr/>
          <p:nvPr/>
        </p:nvSpPr>
        <p:spPr>
          <a:xfrm>
            <a:off x="3658653" y="2083504"/>
            <a:ext cx="736807" cy="372036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HS</a:t>
            </a:r>
            <a:r>
              <a:rPr lang="en-US" baseline="-25000" dirty="0" smtClean="0"/>
              <a:t>2</a:t>
            </a:r>
            <a:endParaRPr lang="en-US" dirty="0"/>
          </a:p>
        </p:txBody>
      </p:sp>
      <p:sp>
        <p:nvSpPr>
          <p:cNvPr id="20" name="Rectangle 19"/>
          <p:cNvSpPr/>
          <p:nvPr/>
        </p:nvSpPr>
        <p:spPr>
          <a:xfrm>
            <a:off x="5101054" y="2083504"/>
            <a:ext cx="736807" cy="372036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HS</a:t>
            </a:r>
            <a:r>
              <a:rPr lang="en-US" baseline="-25000" dirty="0" smtClean="0"/>
              <a:t>3</a:t>
            </a:r>
            <a:endParaRPr lang="en-US" dirty="0"/>
          </a:p>
        </p:txBody>
      </p:sp>
      <p:sp>
        <p:nvSpPr>
          <p:cNvPr id="22" name="Rectangle 21"/>
          <p:cNvSpPr/>
          <p:nvPr/>
        </p:nvSpPr>
        <p:spPr>
          <a:xfrm>
            <a:off x="2699792" y="2083504"/>
            <a:ext cx="784586" cy="372036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HS</a:t>
            </a:r>
            <a:r>
              <a:rPr lang="en-US" baseline="-25000" dirty="0" smtClean="0"/>
              <a:t>1</a:t>
            </a:r>
            <a:endParaRPr lang="en-US" dirty="0"/>
          </a:p>
        </p:txBody>
      </p:sp>
      <p:cxnSp>
        <p:nvCxnSpPr>
          <p:cNvPr id="24" name="Straight Connector 23"/>
          <p:cNvCxnSpPr>
            <a:stCxn id="8" idx="0"/>
            <a:endCxn id="18" idx="2"/>
          </p:cNvCxnSpPr>
          <p:nvPr/>
        </p:nvCxnSpPr>
        <p:spPr>
          <a:xfrm flipH="1" flipV="1">
            <a:off x="4027057" y="2455540"/>
            <a:ext cx="209901" cy="315776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>
            <a:stCxn id="10" idx="0"/>
            <a:endCxn id="22" idx="2"/>
          </p:cNvCxnSpPr>
          <p:nvPr/>
        </p:nvCxnSpPr>
        <p:spPr>
          <a:xfrm flipH="1" flipV="1">
            <a:off x="3092085" y="2455540"/>
            <a:ext cx="225496" cy="933174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>
            <a:stCxn id="9" idx="0"/>
            <a:endCxn id="20" idx="2"/>
          </p:cNvCxnSpPr>
          <p:nvPr/>
        </p:nvCxnSpPr>
        <p:spPr>
          <a:xfrm flipV="1">
            <a:off x="5117781" y="2455540"/>
            <a:ext cx="351677" cy="958660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Rectangle 27"/>
          <p:cNvSpPr/>
          <p:nvPr/>
        </p:nvSpPr>
        <p:spPr>
          <a:xfrm>
            <a:off x="3879705" y="4938464"/>
            <a:ext cx="736807" cy="506760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SC</a:t>
            </a:r>
          </a:p>
        </p:txBody>
      </p:sp>
      <p:sp>
        <p:nvSpPr>
          <p:cNvPr id="31" name="Rounded Rectangle 30"/>
          <p:cNvSpPr/>
          <p:nvPr/>
        </p:nvSpPr>
        <p:spPr>
          <a:xfrm>
            <a:off x="973841" y="3656239"/>
            <a:ext cx="432048" cy="375486"/>
          </a:xfrm>
          <a:prstGeom prst="round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s</a:t>
            </a:r>
            <a:r>
              <a:rPr lang="en-US" baseline="-25000" dirty="0" err="1"/>
              <a:t>a</a:t>
            </a:r>
            <a:endParaRPr lang="en-US" dirty="0"/>
          </a:p>
        </p:txBody>
      </p:sp>
      <p:sp>
        <p:nvSpPr>
          <p:cNvPr id="32" name="Rounded Rectangle 31"/>
          <p:cNvSpPr/>
          <p:nvPr/>
        </p:nvSpPr>
        <p:spPr>
          <a:xfrm>
            <a:off x="1477897" y="3656239"/>
            <a:ext cx="432048" cy="375486"/>
          </a:xfrm>
          <a:prstGeom prst="round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s</a:t>
            </a:r>
            <a:r>
              <a:rPr lang="en-US" baseline="-25000" dirty="0" err="1" smtClean="0"/>
              <a:t>b</a:t>
            </a:r>
            <a:endParaRPr lang="en-US" dirty="0"/>
          </a:p>
        </p:txBody>
      </p:sp>
      <p:sp>
        <p:nvSpPr>
          <p:cNvPr id="33" name="Rounded Rectangle 32"/>
          <p:cNvSpPr/>
          <p:nvPr/>
        </p:nvSpPr>
        <p:spPr>
          <a:xfrm>
            <a:off x="1981953" y="3656239"/>
            <a:ext cx="432048" cy="375486"/>
          </a:xfrm>
          <a:prstGeom prst="round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s</a:t>
            </a:r>
            <a:r>
              <a:rPr lang="en-US" baseline="-25000" dirty="0" err="1"/>
              <a:t>c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828195" y="3198276"/>
            <a:ext cx="1728192" cy="901452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9" name="Straight Connector 38"/>
          <p:cNvCxnSpPr>
            <a:stCxn id="6" idx="3"/>
          </p:cNvCxnSpPr>
          <p:nvPr/>
        </p:nvCxnSpPr>
        <p:spPr>
          <a:xfrm>
            <a:off x="2556387" y="3649002"/>
            <a:ext cx="401154" cy="7237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966479" y="2875592"/>
            <a:ext cx="158929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600" dirty="0" smtClean="0"/>
              <a:t>Service Producer</a:t>
            </a:r>
            <a:endParaRPr lang="en-US" sz="1600" dirty="0"/>
          </a:p>
        </p:txBody>
      </p:sp>
      <p:cxnSp>
        <p:nvCxnSpPr>
          <p:cNvPr id="43" name="Straight Connector 42"/>
          <p:cNvCxnSpPr>
            <a:stCxn id="11" idx="4"/>
            <a:endCxn id="28" idx="0"/>
          </p:cNvCxnSpPr>
          <p:nvPr/>
        </p:nvCxnSpPr>
        <p:spPr>
          <a:xfrm>
            <a:off x="4236958" y="4333044"/>
            <a:ext cx="11151" cy="605420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>
            <a:off x="5940763" y="4471764"/>
            <a:ext cx="1692796" cy="0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/>
          <p:cNvCxnSpPr/>
          <p:nvPr/>
        </p:nvCxnSpPr>
        <p:spPr>
          <a:xfrm>
            <a:off x="5940763" y="2875592"/>
            <a:ext cx="720080" cy="0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/>
          <p:cNvCxnSpPr/>
          <p:nvPr/>
        </p:nvCxnSpPr>
        <p:spPr>
          <a:xfrm>
            <a:off x="5940763" y="2083504"/>
            <a:ext cx="1692796" cy="0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4" name="Straight Arrow Connector 53"/>
          <p:cNvCxnSpPr/>
          <p:nvPr/>
        </p:nvCxnSpPr>
        <p:spPr>
          <a:xfrm>
            <a:off x="6300803" y="2083504"/>
            <a:ext cx="0" cy="792088"/>
          </a:xfrm>
          <a:prstGeom prst="straightConnector1">
            <a:avLst/>
          </a:prstGeom>
          <a:ln>
            <a:solidFill>
              <a:schemeClr val="tx1"/>
            </a:solidFill>
            <a:prstDash val="solid"/>
            <a:headEnd type="arrow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6" name="Straight Arrow Connector 55"/>
          <p:cNvCxnSpPr/>
          <p:nvPr/>
        </p:nvCxnSpPr>
        <p:spPr>
          <a:xfrm>
            <a:off x="6300803" y="2875592"/>
            <a:ext cx="0" cy="1596172"/>
          </a:xfrm>
          <a:prstGeom prst="straightConnector1">
            <a:avLst/>
          </a:prstGeom>
          <a:ln>
            <a:solidFill>
              <a:schemeClr val="tx1"/>
            </a:solidFill>
            <a:prstDash val="solid"/>
            <a:headEnd type="arrow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TextBox 56"/>
          <p:cNvSpPr txBox="1"/>
          <p:nvPr/>
        </p:nvSpPr>
        <p:spPr>
          <a:xfrm>
            <a:off x="6444819" y="2023492"/>
            <a:ext cx="1223525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application </a:t>
            </a:r>
          </a:p>
          <a:p>
            <a:pPr algn="ctr"/>
            <a:r>
              <a:rPr lang="en-US" dirty="0" smtClean="0"/>
              <a:t>level</a:t>
            </a:r>
          </a:p>
          <a:p>
            <a:pPr algn="ctr"/>
            <a:r>
              <a:rPr lang="en-US" dirty="0" smtClean="0"/>
              <a:t>latency</a:t>
            </a:r>
            <a:endParaRPr lang="en-US" dirty="0"/>
          </a:p>
        </p:txBody>
      </p:sp>
      <p:sp>
        <p:nvSpPr>
          <p:cNvPr id="58" name="TextBox 57"/>
          <p:cNvSpPr txBox="1"/>
          <p:nvPr/>
        </p:nvSpPr>
        <p:spPr>
          <a:xfrm>
            <a:off x="6444819" y="3333073"/>
            <a:ext cx="97026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dirty="0" smtClean="0"/>
              <a:t>network </a:t>
            </a:r>
          </a:p>
          <a:p>
            <a:pPr algn="ctr"/>
            <a:r>
              <a:rPr lang="en-US" dirty="0" smtClean="0"/>
              <a:t>level</a:t>
            </a:r>
          </a:p>
          <a:p>
            <a:pPr algn="ctr"/>
            <a:r>
              <a:rPr lang="en-US" dirty="0" smtClean="0"/>
              <a:t>latency</a:t>
            </a:r>
            <a:endParaRPr lang="en-US" dirty="0"/>
          </a:p>
        </p:txBody>
      </p:sp>
      <p:sp>
        <p:nvSpPr>
          <p:cNvPr id="38" name="Rectangle 37"/>
          <p:cNvSpPr/>
          <p:nvPr/>
        </p:nvSpPr>
        <p:spPr>
          <a:xfrm>
            <a:off x="2918057" y="1196752"/>
            <a:ext cx="2919803" cy="506760"/>
          </a:xfrm>
          <a:prstGeom prst="rect">
            <a:avLst/>
          </a:prstGeom>
          <a:ln>
            <a:solidFill>
              <a:schemeClr val="tx1"/>
            </a:solidFill>
            <a:tailEnd type="arrow" w="lg" len="me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r>
              <a:rPr lang="en-US" sz="1600" dirty="0" smtClean="0"/>
              <a:t>service controller</a:t>
            </a:r>
          </a:p>
        </p:txBody>
      </p:sp>
      <p:cxnSp>
        <p:nvCxnSpPr>
          <p:cNvPr id="19" name="Straight Connector 18"/>
          <p:cNvCxnSpPr>
            <a:stCxn id="38" idx="2"/>
          </p:cNvCxnSpPr>
          <p:nvPr/>
        </p:nvCxnSpPr>
        <p:spPr>
          <a:xfrm>
            <a:off x="4377959" y="1703512"/>
            <a:ext cx="723095" cy="1710688"/>
          </a:xfrm>
          <a:prstGeom prst="line">
            <a:avLst/>
          </a:prstGeom>
          <a:ln>
            <a:solidFill>
              <a:schemeClr val="tx1"/>
            </a:solidFill>
            <a:prstDash val="solid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8381170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solidFill>
            <a:schemeClr val="tx1"/>
          </a:solidFill>
          <a:tailEnd type="arrow" w="lg" len="med"/>
        </a:ln>
        <a:effectLst/>
      </a:spPr>
      <a:bodyPr rtlCol="0" anchor="ctr"/>
      <a:lstStyle>
        <a:defPPr algn="ctr">
          <a:defRPr/>
        </a:defPPr>
      </a:lstStyle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spDef>
    <a:lnDef>
      <a:spPr>
        <a:ln>
          <a:solidFill>
            <a:schemeClr val="tx1"/>
          </a:solidFill>
          <a:prstDash val="solid"/>
          <a:tailEnd type="none"/>
        </a:ln>
        <a:effectLst/>
      </a:spPr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5558</TotalTime>
  <Words>1130</Words>
  <Application>Microsoft Macintosh PowerPoint</Application>
  <PresentationFormat>On-screen Show (4:3)</PresentationFormat>
  <Paragraphs>146</Paragraphs>
  <Slides>13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Office Theme</vt:lpstr>
      <vt:lpstr>Status of Work On Congestion Control and QoS </vt:lpstr>
      <vt:lpstr>Overview</vt:lpstr>
      <vt:lpstr>The UMOBILE Scenario</vt:lpstr>
      <vt:lpstr>Objectives of Task 4.1</vt:lpstr>
      <vt:lpstr>Business Model</vt:lpstr>
      <vt:lpstr>Business Model: graphical view</vt:lpstr>
      <vt:lpstr>Why this Business Model</vt:lpstr>
      <vt:lpstr>Relevant QoS Parameters in UMOBILE</vt:lpstr>
      <vt:lpstr>Latency Components</vt:lpstr>
      <vt:lpstr>Approach to Latency</vt:lpstr>
      <vt:lpstr>Application level QoS: Service Migration Issues</vt:lpstr>
      <vt:lpstr>PowerPoint Presentation</vt:lpstr>
      <vt:lpstr>Service Migration Issues and Future Actions</vt:lpstr>
    </vt:vector>
  </TitlesOfParts>
  <Company>Computer laboratory, University of Cambridge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Research Topics</dc:title>
  <dc:creator>carlos molina-jimenez</dc:creator>
  <cp:lastModifiedBy>carlos molina-jimenez</cp:lastModifiedBy>
  <cp:revision>783</cp:revision>
  <cp:lastPrinted>2016-09-21T07:59:18Z</cp:lastPrinted>
  <dcterms:created xsi:type="dcterms:W3CDTF">2015-04-11T21:09:38Z</dcterms:created>
  <dcterms:modified xsi:type="dcterms:W3CDTF">2016-09-27T11:04:35Z</dcterms:modified>
</cp:coreProperties>
</file>

<file path=docProps/thumbnail.jpeg>
</file>