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9" r:id="rId3"/>
    <p:sldId id="257" r:id="rId4"/>
    <p:sldId id="258" r:id="rId5"/>
    <p:sldId id="274" r:id="rId6"/>
    <p:sldId id="265" r:id="rId7"/>
    <p:sldId id="270" r:id="rId8"/>
    <p:sldId id="272" r:id="rId9"/>
    <p:sldId id="271" r:id="rId10"/>
    <p:sldId id="273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Σκούρο στυλ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C4B1156A-380E-4F78-BDF5-A606A8083BF9}" styleName="Μεσαίο στυλ 4 - Έμφαση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8603FDC-E32A-4AB5-989C-0864C3EAD2B8}" styleName="Στυλ με θέμα 2 - Έμφαση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Στυλ με θέμα 2 - Έμφαση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Χωρίς στυλ, πλέγμα πίνακα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Χωρίς στυλ, χωρίς πλέγμα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7" d="100"/>
          <a:sy n="117" d="100"/>
        </p:scale>
        <p:origin x="-23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AF30A3-8433-4E09-AC18-BE2CE1626160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F8F0F7-CFD5-469F-82D8-C18058131C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6386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CF4F49D-55C7-4BDC-B144-F72574B285CF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566277A-EE19-4317-B716-D8E26C6884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580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66277A-EE19-4317-B716-D8E26C68847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6362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66277A-EE19-4317-B716-D8E26C68847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925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Τίτλος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9" name="Υπότιτλος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Στυλ κύριου υπότιτλου</a:t>
            </a:r>
            <a:endParaRPr kumimoji="0" lang="en-US"/>
          </a:p>
        </p:txBody>
      </p:sp>
      <p:sp>
        <p:nvSpPr>
          <p:cNvPr id="28" name="Θέση ημερομηνίας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F99FD2BB-21F1-4841-8352-13CEFFBBDF36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17" name="Θέση υποσέλιδου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Θέση αριθμού διαφάνειας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E3697D66-C8C3-41E0-A68F-EF510ECC6CF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Ορθογώνιο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Ορθογώνιο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Ορθογώνιο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Ορθογώνιο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FD2BB-21F1-4841-8352-13CEFFBBDF36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97D66-C8C3-41E0-A68F-EF510ECC6C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FD2BB-21F1-4841-8352-13CEFFBBDF36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97D66-C8C3-41E0-A68F-EF510ECC6CF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Ευθεία γραμμή σύνδεσης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Ισοσκελές τρίγωνο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Ευθεία γραμμή σύνδεσης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FD2BB-21F1-4841-8352-13CEFFBBDF36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97D66-C8C3-41E0-A68F-EF510ECC6CF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Θέση περιεχομένου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F99FD2BB-21F1-4841-8352-13CEFFBBDF36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E3697D66-C8C3-41E0-A68F-EF510ECC6CF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Ορθογώνιο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Ορθογώνιο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FD2BB-21F1-4841-8352-13CEFFBBDF36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97D66-C8C3-41E0-A68F-EF510ECC6CF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Θέση περιεχομένου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11" name="Θέση περιεχομένου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FD2BB-21F1-4841-8352-13CEFFBBDF36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97D66-C8C3-41E0-A68F-EF510ECC6CF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Θέση περιεχομένου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13" name="Θέση περιεχομένου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FD2BB-21F1-4841-8352-13CEFFBBDF36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97D66-C8C3-41E0-A68F-EF510ECC6CF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Ισοσκελές τρίγωνο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FD2BB-21F1-4841-8352-13CEFFBBDF36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97D66-C8C3-41E0-A68F-EF510ECC6CF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Ευθεία γραμμή σύνδεσης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Ισοσκελές τρίγωνο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FD2BB-21F1-4841-8352-13CEFFBBDF36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97D66-C8C3-41E0-A68F-EF510ECC6CF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Ευθεία γραμμή σύνδεσης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Ευθεία γραμμή σύνδεσης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Ισοσκελές τρίγωνο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Θέση περιεχομένου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FD2BB-21F1-4841-8352-13CEFFBBDF36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97D66-C8C3-41E0-A68F-EF510ECC6CF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Ευθεία γραμμή σύνδεσης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Ισοσκελές τρίγωνο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Ορθογώνιο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Θέση τίτλου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13" name="Θέση κειμένου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4" name="Θέση ημερομηνίας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99FD2BB-21F1-4841-8352-13CEFFBBDF36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Θέση αριθμού διαφάνειας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3697D66-C8C3-41E0-A68F-EF510ECC6CFC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Ευθεία γραμμή σύνδεσης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Ευθεία γραμμή σύνδεσης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Ισοσκελές τρίγωνο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219200" y="3717032"/>
            <a:ext cx="6858000" cy="1159768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UMOBILE 4</a:t>
            </a:r>
            <a:r>
              <a:rPr lang="en-US" baseline="30000" dirty="0" smtClean="0">
                <a:solidFill>
                  <a:schemeClr val="accent1">
                    <a:lumMod val="75000"/>
                  </a:schemeClr>
                </a:solidFill>
              </a:rPr>
              <a:t>rth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meeting 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Cambridge, 21/09/16-22/09/16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219200" y="5085184"/>
            <a:ext cx="6858000" cy="72008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sz="2200" dirty="0" smtClean="0">
                <a:solidFill>
                  <a:schemeClr val="accent2">
                    <a:lumMod val="75000"/>
                  </a:schemeClr>
                </a:solidFill>
              </a:rPr>
              <a:t>WP1-Management, </a:t>
            </a:r>
          </a:p>
          <a:p>
            <a:pPr algn="ctr"/>
            <a:r>
              <a:rPr lang="en-US" sz="2200" dirty="0" err="1">
                <a:solidFill>
                  <a:schemeClr val="accent2">
                    <a:lumMod val="75000"/>
                  </a:schemeClr>
                </a:solidFill>
              </a:rPr>
              <a:t>Agapi</a:t>
            </a:r>
            <a:r>
              <a:rPr lang="en-US" sz="2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200" dirty="0" err="1" smtClean="0">
                <a:solidFill>
                  <a:schemeClr val="accent2">
                    <a:lumMod val="75000"/>
                  </a:schemeClr>
                </a:solidFill>
              </a:rPr>
              <a:t>Papakonstantinou</a:t>
            </a:r>
            <a:endParaRPr lang="en-US" sz="22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l"/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l"/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04664"/>
            <a:ext cx="2438199" cy="1700644"/>
          </a:xfrm>
          <a:prstGeom prst="rect">
            <a:avLst/>
          </a:prstGeom>
        </p:spPr>
      </p:pic>
      <p:pic>
        <p:nvPicPr>
          <p:cNvPr id="5" name="Εικόνα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29254"/>
            <a:ext cx="9144000" cy="47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8488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250000"/>
              </a:lnSpc>
            </a:pPr>
            <a:r>
              <a:rPr lang="en-US" dirty="0"/>
              <a:t>Sign the list of participants</a:t>
            </a:r>
          </a:p>
          <a:p>
            <a:pPr>
              <a:lnSpc>
                <a:spcPct val="250000"/>
              </a:lnSpc>
            </a:pPr>
            <a:r>
              <a:rPr lang="en-US" dirty="0" smtClean="0"/>
              <a:t>Thank you!</a:t>
            </a:r>
          </a:p>
          <a:p>
            <a:pPr>
              <a:lnSpc>
                <a:spcPct val="250000"/>
              </a:lnSpc>
            </a:pPr>
            <a:r>
              <a:rPr lang="en-US" dirty="0" smtClean="0"/>
              <a:t>Good luck!</a:t>
            </a:r>
          </a:p>
        </p:txBody>
      </p:sp>
    </p:spTree>
    <p:extLst>
      <p:ext uri="{BB962C8B-B14F-4D97-AF65-F5344CB8AC3E}">
        <p14:creationId xmlns:p14="http://schemas.microsoft.com/office/powerpoint/2010/main" val="2218922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PRESENTATION</a:t>
            </a:r>
            <a:r>
              <a:rPr lang="en-US" dirty="0" smtClean="0"/>
              <a:t>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OVERVIEW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>
              <a:solidFill>
                <a:srgbClr val="0070C0"/>
              </a:solidFill>
            </a:endParaRPr>
          </a:p>
          <a:p>
            <a:endParaRPr lang="en-US" dirty="0">
              <a:solidFill>
                <a:srgbClr val="0070C0"/>
              </a:solidFill>
            </a:endParaRPr>
          </a:p>
          <a:p>
            <a:endParaRPr lang="en-US" dirty="0" smtClean="0">
              <a:solidFill>
                <a:srgbClr val="0070C0"/>
              </a:solidFill>
            </a:endParaRP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sz="5400" dirty="0" smtClean="0">
                <a:solidFill>
                  <a:srgbClr val="0070C0"/>
                </a:solidFill>
              </a:rPr>
              <a:t>Periodic report/ WP1</a:t>
            </a:r>
          </a:p>
          <a:p>
            <a:pPr marL="0" indent="0"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29254"/>
            <a:ext cx="9144000" cy="47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530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WP1 Progress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73600" lvl="1" indent="0">
              <a:spcBef>
                <a:spcPts val="0"/>
              </a:spcBef>
              <a:buNone/>
            </a:pPr>
            <a:endParaRPr lang="en-US" dirty="0"/>
          </a:p>
          <a:p>
            <a:pPr marL="273600" lvl="1" indent="0">
              <a:spcBef>
                <a:spcPts val="0"/>
              </a:spcBef>
              <a:buNone/>
            </a:pPr>
            <a:r>
              <a:rPr lang="en-US" sz="2600" dirty="0" smtClean="0">
                <a:solidFill>
                  <a:schemeClr val="accent3">
                    <a:lumMod val="75000"/>
                  </a:schemeClr>
                </a:solidFill>
              </a:rPr>
              <a:t>WP 1 TASKS description- DONE  </a:t>
            </a:r>
            <a:r>
              <a:rPr lang="en-US" sz="4000" b="1" dirty="0" smtClean="0">
                <a:solidFill>
                  <a:schemeClr val="bg1">
                    <a:lumMod val="50000"/>
                  </a:schemeClr>
                </a:solidFill>
              </a:rPr>
              <a:t>√</a:t>
            </a:r>
          </a:p>
          <a:p>
            <a:pPr marL="273600" lvl="1" indent="0">
              <a:spcBef>
                <a:spcPts val="0"/>
              </a:spcBef>
              <a:buNone/>
            </a:pPr>
            <a:endParaRPr lang="en-US" sz="26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273600" lvl="1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600" dirty="0">
                <a:solidFill>
                  <a:schemeClr val="accent3">
                    <a:lumMod val="75000"/>
                  </a:schemeClr>
                </a:solidFill>
              </a:rPr>
              <a:t>Consortium contribution described </a:t>
            </a:r>
            <a:r>
              <a:rPr lang="en-US" sz="2600" dirty="0">
                <a:solidFill>
                  <a:schemeClr val="bg1">
                    <a:lumMod val="50000"/>
                  </a:schemeClr>
                </a:solidFill>
              </a:rPr>
              <a:t>√</a:t>
            </a:r>
          </a:p>
          <a:p>
            <a:pPr marL="273600" lvl="1" indent="0">
              <a:spcBef>
                <a:spcPts val="0"/>
              </a:spcBef>
              <a:buNone/>
            </a:pPr>
            <a:endParaRPr lang="en-US" sz="26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273600" lvl="1" indent="0">
              <a:spcBef>
                <a:spcPts val="0"/>
              </a:spcBef>
              <a:buNone/>
            </a:pPr>
            <a:r>
              <a:rPr lang="en-US" sz="2600" dirty="0" smtClean="0">
                <a:solidFill>
                  <a:schemeClr val="accent3">
                    <a:lumMod val="75000"/>
                  </a:schemeClr>
                </a:solidFill>
              </a:rPr>
              <a:t>Deliverables submitted on time </a:t>
            </a: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√</a:t>
            </a:r>
          </a:p>
          <a:p>
            <a:pPr marL="273600" lvl="1" indent="0">
              <a:spcBef>
                <a:spcPts val="0"/>
              </a:spcBef>
              <a:buNone/>
            </a:pPr>
            <a:endParaRPr lang="en-US" sz="2600" dirty="0">
              <a:solidFill>
                <a:schemeClr val="accent3">
                  <a:lumMod val="75000"/>
                </a:schemeClr>
              </a:solidFill>
            </a:endParaRPr>
          </a:p>
          <a:p>
            <a:pPr marL="273600" lvl="1" indent="0">
              <a:spcBef>
                <a:spcPts val="0"/>
              </a:spcBef>
              <a:buNone/>
            </a:pPr>
            <a:r>
              <a:rPr lang="en-US" sz="2600" dirty="0" smtClean="0">
                <a:solidFill>
                  <a:schemeClr val="accent3">
                    <a:lumMod val="75000"/>
                  </a:schemeClr>
                </a:solidFill>
              </a:rPr>
              <a:t>Milestones achieved </a:t>
            </a:r>
            <a:r>
              <a:rPr lang="en-US" sz="2800" b="1" dirty="0">
                <a:solidFill>
                  <a:schemeClr val="bg1">
                    <a:lumMod val="50000"/>
                  </a:schemeClr>
                </a:solidFill>
              </a:rPr>
              <a:t>√</a:t>
            </a:r>
            <a:endParaRPr lang="en-US" sz="2600" dirty="0">
              <a:solidFill>
                <a:schemeClr val="accent3">
                  <a:lumMod val="75000"/>
                </a:schemeClr>
              </a:solidFill>
            </a:endParaRPr>
          </a:p>
          <a:p>
            <a:pPr marL="868680" lvl="3" indent="0">
              <a:buNone/>
            </a:pP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sz="2600" dirty="0">
              <a:solidFill>
                <a:schemeClr val="tx1"/>
              </a:solidFill>
            </a:endParaRPr>
          </a:p>
          <a:p>
            <a:pPr marL="273600" lvl="1" indent="0">
              <a:spcBef>
                <a:spcPts val="0"/>
              </a:spcBef>
              <a:buNone/>
            </a:pPr>
            <a:endParaRPr lang="en-US" sz="2600" dirty="0">
              <a:solidFill>
                <a:schemeClr val="tx1"/>
              </a:solidFill>
            </a:endParaRP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29254"/>
            <a:ext cx="9144000" cy="47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986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Financial Forms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457200" lvl="1" indent="0">
              <a:spcBef>
                <a:spcPts val="600"/>
              </a:spcBef>
              <a:buNone/>
            </a:pPr>
            <a:endParaRPr lang="en-US" sz="2600" dirty="0">
              <a:solidFill>
                <a:schemeClr val="tx1"/>
              </a:solidFill>
            </a:endParaRPr>
          </a:p>
          <a:p>
            <a:pPr marL="0" lvl="1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dirty="0"/>
              <a:t>	</a:t>
            </a:r>
          </a:p>
          <a:p>
            <a:pPr marL="457200" lvl="1" indent="-457200"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dirty="0"/>
          </a:p>
          <a:p>
            <a:endParaRPr lang="en-US" b="1" dirty="0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29254"/>
            <a:ext cx="9144000" cy="476183"/>
          </a:xfrm>
          <a:prstGeom prst="rect">
            <a:avLst/>
          </a:prstGeom>
        </p:spPr>
      </p:pic>
      <p:sp>
        <p:nvSpPr>
          <p:cNvPr id="5" name="Θέση περιεχομένου 2"/>
          <p:cNvSpPr txBox="1">
            <a:spLocks/>
          </p:cNvSpPr>
          <p:nvPr/>
        </p:nvSpPr>
        <p:spPr>
          <a:xfrm>
            <a:off x="323528" y="1268760"/>
            <a:ext cx="8229600" cy="49377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3600" lvl="1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600" dirty="0" smtClean="0">
                <a:solidFill>
                  <a:schemeClr val="bg2">
                    <a:lumMod val="50000"/>
                  </a:schemeClr>
                </a:solidFill>
              </a:rPr>
              <a:t>UCL</a:t>
            </a:r>
            <a:r>
              <a:rPr lang="en-US" sz="2600" dirty="0">
                <a:solidFill>
                  <a:schemeClr val="bg2">
                    <a:lumMod val="50000"/>
                  </a:schemeClr>
                </a:solidFill>
              </a:rPr>
              <a:t>: ready</a:t>
            </a:r>
          </a:p>
          <a:p>
            <a:pPr marL="273600" lvl="1" indent="0">
              <a:lnSpc>
                <a:spcPct val="150000"/>
              </a:lnSpc>
              <a:spcBef>
                <a:spcPts val="0"/>
              </a:spcBef>
              <a:buFont typeface="Wingdings 3"/>
              <a:buNone/>
            </a:pPr>
            <a:r>
              <a:rPr lang="en-US" sz="2600" dirty="0" smtClean="0">
                <a:solidFill>
                  <a:schemeClr val="accent3">
                    <a:lumMod val="75000"/>
                  </a:schemeClr>
                </a:solidFill>
              </a:rPr>
              <a:t>UCAM: </a:t>
            </a:r>
            <a:r>
              <a:rPr lang="en-US" sz="2600" dirty="0" err="1" smtClean="0">
                <a:solidFill>
                  <a:schemeClr val="accent3">
                    <a:lumMod val="75000"/>
                  </a:schemeClr>
                </a:solidFill>
              </a:rPr>
              <a:t>finalise</a:t>
            </a:r>
            <a:r>
              <a:rPr lang="en-US" sz="2600" dirty="0" smtClean="0">
                <a:solidFill>
                  <a:schemeClr val="accent3">
                    <a:lumMod val="75000"/>
                  </a:schemeClr>
                </a:solidFill>
              </a:rPr>
              <a:t> and submit/e-sign</a:t>
            </a:r>
          </a:p>
          <a:p>
            <a:pPr marL="273600" lvl="1" indent="0">
              <a:lnSpc>
                <a:spcPct val="150000"/>
              </a:lnSpc>
              <a:spcBef>
                <a:spcPts val="0"/>
              </a:spcBef>
              <a:buFont typeface="Wingdings 3"/>
              <a:buNone/>
            </a:pPr>
            <a:r>
              <a:rPr lang="en-US" sz="2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COPELABS: submit/e-sign</a:t>
            </a:r>
          </a:p>
          <a:p>
            <a:pPr marL="273600" lvl="1" indent="0">
              <a:lnSpc>
                <a:spcPct val="150000"/>
              </a:lnSpc>
              <a:spcBef>
                <a:spcPts val="0"/>
              </a:spcBef>
              <a:buFont typeface="Wingdings 3"/>
              <a:buNone/>
            </a:pPr>
            <a:r>
              <a:rPr lang="en-US" sz="2600" dirty="0" smtClean="0">
                <a:solidFill>
                  <a:schemeClr val="bg2">
                    <a:lumMod val="50000"/>
                  </a:schemeClr>
                </a:solidFill>
              </a:rPr>
              <a:t>TECNALIA: ready</a:t>
            </a:r>
          </a:p>
          <a:p>
            <a:pPr marL="273600" lvl="1" indent="0">
              <a:lnSpc>
                <a:spcPct val="150000"/>
              </a:lnSpc>
              <a:spcBef>
                <a:spcPts val="0"/>
              </a:spcBef>
              <a:buFont typeface="Wingdings 3"/>
              <a:buNone/>
            </a:pPr>
            <a:r>
              <a:rPr lang="en-US" sz="2600" dirty="0" smtClean="0">
                <a:solidFill>
                  <a:srgbClr val="FF0000"/>
                </a:solidFill>
              </a:rPr>
              <a:t>TEKEVER:  prepare, </a:t>
            </a:r>
            <a:r>
              <a:rPr lang="en-US" sz="2600" dirty="0" err="1" smtClean="0">
                <a:solidFill>
                  <a:srgbClr val="FF0000"/>
                </a:solidFill>
              </a:rPr>
              <a:t>finalise</a:t>
            </a:r>
            <a:r>
              <a:rPr lang="en-US" sz="2600" dirty="0" smtClean="0">
                <a:solidFill>
                  <a:srgbClr val="FF0000"/>
                </a:solidFill>
              </a:rPr>
              <a:t> and submit/e-sign</a:t>
            </a:r>
          </a:p>
          <a:p>
            <a:pPr marL="273600" lvl="1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600" dirty="0">
                <a:solidFill>
                  <a:schemeClr val="accent3">
                    <a:lumMod val="75000"/>
                  </a:schemeClr>
                </a:solidFill>
              </a:rPr>
              <a:t>SENCEPTION: </a:t>
            </a:r>
            <a:r>
              <a:rPr lang="en-US" sz="2600" dirty="0" err="1">
                <a:solidFill>
                  <a:schemeClr val="accent3">
                    <a:lumMod val="75000"/>
                  </a:schemeClr>
                </a:solidFill>
              </a:rPr>
              <a:t>finalise</a:t>
            </a:r>
            <a:r>
              <a:rPr lang="en-US" sz="2600" dirty="0">
                <a:solidFill>
                  <a:schemeClr val="accent3">
                    <a:lumMod val="75000"/>
                  </a:schemeClr>
                </a:solidFill>
              </a:rPr>
              <a:t> and submit/e-sign</a:t>
            </a:r>
          </a:p>
          <a:p>
            <a:pPr marL="273600" lvl="1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FON: submit/e-sign</a:t>
            </a:r>
          </a:p>
          <a:p>
            <a:pPr marL="273600" lvl="1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AFA: submit/e-sign</a:t>
            </a:r>
          </a:p>
          <a:p>
            <a:pPr marL="273600" lvl="1" indent="0">
              <a:spcBef>
                <a:spcPts val="0"/>
              </a:spcBef>
              <a:buFont typeface="Wingdings 3"/>
              <a:buNone/>
            </a:pPr>
            <a:endParaRPr lang="en-US" sz="26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273600" lvl="1" indent="0">
              <a:spcBef>
                <a:spcPts val="0"/>
              </a:spcBef>
              <a:buFont typeface="Wingdings 3"/>
              <a:buNone/>
            </a:pPr>
            <a:endParaRPr lang="en-US" sz="2600" dirty="0">
              <a:solidFill>
                <a:schemeClr val="accent3">
                  <a:lumMod val="75000"/>
                </a:schemeClr>
              </a:solidFill>
            </a:endParaRPr>
          </a:p>
          <a:p>
            <a:pPr marL="273600" lvl="1" indent="0">
              <a:spcBef>
                <a:spcPts val="0"/>
              </a:spcBef>
              <a:buFont typeface="Wingdings 3"/>
              <a:buNone/>
            </a:pPr>
            <a:endParaRPr lang="en-US" sz="26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868680" lvl="3" indent="0">
              <a:buFont typeface="Wingdings"/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marL="273600" lvl="1" indent="0">
              <a:spcBef>
                <a:spcPts val="0"/>
              </a:spcBef>
              <a:buFont typeface="Wingdings 3"/>
              <a:buNone/>
            </a:pPr>
            <a:endParaRPr lang="en-US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2271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participant portal</a:t>
            </a:r>
            <a:endParaRPr lang="en-US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sz="3600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</a:rPr>
              <a:t>Publications: check that your data is correct</a:t>
            </a:r>
          </a:p>
          <a:p>
            <a:pPr marL="0" indent="0">
              <a:buNone/>
            </a:pPr>
            <a:endParaRPr lang="en-US" sz="3600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sz="3600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</a:rPr>
              <a:t>Send the disseminations table- have received only one</a:t>
            </a:r>
            <a:endParaRPr lang="en-US" sz="36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9985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Some comments (1/2):</a:t>
            </a:r>
            <a:endParaRPr lang="en-US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48640" lvl="2">
              <a:spcBef>
                <a:spcPts val="600"/>
              </a:spcBef>
              <a:buClr>
                <a:schemeClr val="accent1"/>
              </a:buClr>
            </a:pPr>
            <a:endParaRPr lang="en-US" dirty="0" smtClean="0"/>
          </a:p>
          <a:p>
            <a:pPr marL="0" lvl="1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2600" dirty="0">
                <a:solidFill>
                  <a:schemeClr val="tx1"/>
                </a:solidFill>
              </a:rPr>
              <a:t>*</a:t>
            </a:r>
            <a:r>
              <a:rPr lang="en-US" sz="2600" dirty="0" smtClean="0">
                <a:solidFill>
                  <a:schemeClr val="tx1"/>
                </a:solidFill>
              </a:rPr>
              <a:t>OTHER direct </a:t>
            </a:r>
            <a:r>
              <a:rPr lang="en-US" sz="2600" dirty="0">
                <a:solidFill>
                  <a:schemeClr val="tx1"/>
                </a:solidFill>
              </a:rPr>
              <a:t>costs justification: only if they exceed the 15% of </a:t>
            </a:r>
            <a:r>
              <a:rPr lang="en-US" sz="2600" dirty="0" smtClean="0">
                <a:solidFill>
                  <a:schemeClr val="tx1"/>
                </a:solidFill>
              </a:rPr>
              <a:t>personnel costs</a:t>
            </a:r>
            <a:r>
              <a:rPr lang="en-US" sz="2600" dirty="0">
                <a:solidFill>
                  <a:schemeClr val="tx1"/>
                </a:solidFill>
              </a:rPr>
              <a:t>. If they exceed, do not </a:t>
            </a:r>
            <a:r>
              <a:rPr lang="en-US" sz="2600" dirty="0" err="1">
                <a:solidFill>
                  <a:schemeClr val="tx1"/>
                </a:solidFill>
              </a:rPr>
              <a:t>apologise</a:t>
            </a:r>
            <a:r>
              <a:rPr lang="en-US" sz="2600" dirty="0">
                <a:solidFill>
                  <a:schemeClr val="tx1"/>
                </a:solidFill>
              </a:rPr>
              <a:t>, just </a:t>
            </a:r>
            <a:r>
              <a:rPr lang="en-US" sz="2600" dirty="0" smtClean="0">
                <a:solidFill>
                  <a:schemeClr val="tx1"/>
                </a:solidFill>
              </a:rPr>
              <a:t>describe</a:t>
            </a:r>
          </a:p>
          <a:p>
            <a:pPr marL="0" lvl="1" indent="0">
              <a:spcBef>
                <a:spcPts val="600"/>
              </a:spcBef>
              <a:buClr>
                <a:schemeClr val="accent1"/>
              </a:buClr>
              <a:buNone/>
            </a:pPr>
            <a:endParaRPr lang="en-US" sz="2600" dirty="0">
              <a:solidFill>
                <a:schemeClr val="tx1"/>
              </a:solidFill>
            </a:endParaRPr>
          </a:p>
          <a:p>
            <a:pPr marL="0" lvl="1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2600" dirty="0">
                <a:solidFill>
                  <a:schemeClr val="tx1"/>
                </a:solidFill>
              </a:rPr>
              <a:t>* </a:t>
            </a:r>
            <a:r>
              <a:rPr lang="en-US" sz="2600" dirty="0" smtClean="0">
                <a:solidFill>
                  <a:schemeClr val="tx1"/>
                </a:solidFill>
              </a:rPr>
              <a:t>Be ready to defend </a:t>
            </a:r>
            <a:r>
              <a:rPr lang="en-US" sz="2600" dirty="0" err="1" smtClean="0">
                <a:solidFill>
                  <a:schemeClr val="tx1"/>
                </a:solidFill>
              </a:rPr>
              <a:t>personmonths</a:t>
            </a:r>
            <a:r>
              <a:rPr lang="en-US" sz="2600" dirty="0" smtClean="0">
                <a:solidFill>
                  <a:schemeClr val="tx1"/>
                </a:solidFill>
              </a:rPr>
              <a:t> in relation to the work described in WPs </a:t>
            </a:r>
          </a:p>
          <a:p>
            <a:pPr marL="457200" lvl="1" indent="-457200">
              <a:spcBef>
                <a:spcPts val="600"/>
              </a:spcBef>
              <a:buClr>
                <a:schemeClr val="accent1"/>
              </a:buClr>
              <a:buFont typeface="Arial" charset="0"/>
              <a:buChar char="•"/>
            </a:pPr>
            <a:endParaRPr lang="en-US" sz="2600" dirty="0">
              <a:solidFill>
                <a:schemeClr val="tx1"/>
              </a:solidFill>
            </a:endParaRPr>
          </a:p>
          <a:p>
            <a:pPr marL="0" lvl="1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2600" dirty="0">
                <a:solidFill>
                  <a:schemeClr val="tx1"/>
                </a:solidFill>
              </a:rPr>
              <a:t>* Be ready to </a:t>
            </a:r>
            <a:r>
              <a:rPr lang="en-US" sz="2600" dirty="0" smtClean="0">
                <a:solidFill>
                  <a:schemeClr val="tx1"/>
                </a:solidFill>
              </a:rPr>
              <a:t>justify other direct costs (for example travel costs, equipment) &amp; publications in the framework of the project &amp; changes asked</a:t>
            </a:r>
            <a:endParaRPr lang="en-US" sz="2600" dirty="0">
              <a:solidFill>
                <a:schemeClr val="tx1"/>
              </a:solidFill>
            </a:endParaRPr>
          </a:p>
          <a:p>
            <a:pPr marL="0" lvl="1" indent="0">
              <a:spcBef>
                <a:spcPts val="600"/>
              </a:spcBef>
              <a:buClr>
                <a:schemeClr val="accent1"/>
              </a:buClr>
              <a:buNone/>
            </a:pPr>
            <a:endParaRPr lang="en-US" sz="2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29254"/>
            <a:ext cx="9144000" cy="476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508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Some comments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(2/2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):</a:t>
            </a:r>
            <a:endParaRPr lang="en-US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lvl="1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2600" dirty="0">
                <a:solidFill>
                  <a:schemeClr val="tx1"/>
                </a:solidFill>
              </a:rPr>
              <a:t>* Internal reports: do not confuse internal reports with the </a:t>
            </a:r>
            <a:r>
              <a:rPr lang="en-US" sz="2600" dirty="0" smtClean="0">
                <a:solidFill>
                  <a:schemeClr val="tx1"/>
                </a:solidFill>
              </a:rPr>
              <a:t>Financial </a:t>
            </a:r>
            <a:r>
              <a:rPr lang="en-US" sz="2600" dirty="0">
                <a:solidFill>
                  <a:schemeClr val="tx1"/>
                </a:solidFill>
              </a:rPr>
              <a:t>Report that EU expects from us. We prepare internal reports due to task 1.3- they are not are </a:t>
            </a:r>
            <a:r>
              <a:rPr lang="en-US" sz="2600" dirty="0" smtClean="0">
                <a:solidFill>
                  <a:schemeClr val="tx1"/>
                </a:solidFill>
              </a:rPr>
              <a:t>official financial </a:t>
            </a:r>
            <a:r>
              <a:rPr lang="en-US" sz="2600" dirty="0">
                <a:solidFill>
                  <a:schemeClr val="tx1"/>
                </a:solidFill>
              </a:rPr>
              <a:t>report. Of course they should be correct, but EU will check your Financial Forms.</a:t>
            </a:r>
          </a:p>
          <a:p>
            <a:pPr marL="457200" lvl="1" indent="-457200">
              <a:spcBef>
                <a:spcPts val="600"/>
              </a:spcBef>
              <a:buClr>
                <a:schemeClr val="accent1"/>
              </a:buClr>
              <a:buFont typeface="Arial" charset="0"/>
              <a:buChar char="•"/>
            </a:pPr>
            <a:endParaRPr lang="en-US" sz="2600" dirty="0">
              <a:solidFill>
                <a:schemeClr val="tx1"/>
              </a:solidFill>
            </a:endParaRPr>
          </a:p>
          <a:p>
            <a:pPr marL="0" lvl="1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dirty="0"/>
              <a:t>* </a:t>
            </a:r>
            <a:r>
              <a:rPr lang="en-US" sz="2600" dirty="0" smtClean="0">
                <a:solidFill>
                  <a:schemeClr val="tx1"/>
                </a:solidFill>
              </a:rPr>
              <a:t>Actual personnel costs / Personnel costs as Unit costs </a:t>
            </a:r>
          </a:p>
          <a:p>
            <a:pPr marL="0" lvl="1" indent="0">
              <a:spcBef>
                <a:spcPts val="600"/>
              </a:spcBef>
              <a:buClr>
                <a:schemeClr val="accent1"/>
              </a:buClr>
              <a:buNone/>
            </a:pPr>
            <a:endParaRPr lang="en-US" sz="2600" dirty="0">
              <a:solidFill>
                <a:schemeClr val="tx1"/>
              </a:solidFill>
            </a:endParaRPr>
          </a:p>
          <a:p>
            <a:pPr marL="0" lvl="1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2600" dirty="0" smtClean="0">
                <a:solidFill>
                  <a:schemeClr val="tx1"/>
                </a:solidFill>
              </a:rPr>
              <a:t>*Didn’t include comments on underspending/overspending</a:t>
            </a:r>
          </a:p>
          <a:p>
            <a:pPr marL="0" lvl="1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2600" dirty="0" smtClean="0">
                <a:solidFill>
                  <a:schemeClr val="tx1"/>
                </a:solidFill>
              </a:rPr>
              <a:t>  Will justify if necessary</a:t>
            </a:r>
            <a:endParaRPr lang="en-US" sz="2600" dirty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683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Review meeting</a:t>
            </a:r>
            <a:endParaRPr lang="en-US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Brussels 20/10/16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3 reviewers &amp; the Project Officer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/>
              <a:t>At least one participant from each partner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Remote participants (</a:t>
            </a:r>
            <a:r>
              <a:rPr lang="en-US" dirty="0" err="1" smtClean="0"/>
              <a:t>Agapi</a:t>
            </a:r>
            <a:r>
              <a:rPr lang="en-US" dirty="0" smtClean="0"/>
              <a:t>)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Core review time: around 5 hours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WPs progress against objectives, deviations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Project Officer feedback to the consortium</a:t>
            </a:r>
          </a:p>
        </p:txBody>
      </p:sp>
    </p:spTree>
    <p:extLst>
      <p:ext uri="{BB962C8B-B14F-4D97-AF65-F5344CB8AC3E}">
        <p14:creationId xmlns:p14="http://schemas.microsoft.com/office/powerpoint/2010/main" val="18639190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Within </a:t>
            </a:r>
            <a:r>
              <a:rPr lang="en-US" dirty="0" smtClean="0">
                <a:solidFill>
                  <a:srgbClr val="FF0000"/>
                </a:solidFill>
              </a:rPr>
              <a:t>90 days </a:t>
            </a:r>
            <a:r>
              <a:rPr lang="en-US" dirty="0" smtClean="0"/>
              <a:t>from submitting the periodic report, if the periodic report is accepted</a:t>
            </a:r>
          </a:p>
          <a:p>
            <a:endParaRPr lang="en-US" dirty="0"/>
          </a:p>
          <a:p>
            <a:r>
              <a:rPr lang="en-US" dirty="0" smtClean="0"/>
              <a:t>End of December 2016</a:t>
            </a:r>
          </a:p>
          <a:p>
            <a:endParaRPr lang="en-US" dirty="0"/>
          </a:p>
          <a:p>
            <a:r>
              <a:rPr lang="en-US" dirty="0" smtClean="0"/>
              <a:t>Up to 90% of the maximum grant amount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Payment: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8946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Ρίζες">
  <a:themeElements>
    <a:clrScheme name="Ρίζες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Ρίζες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Ρίζες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411</TotalTime>
  <Words>319</Words>
  <Application>Microsoft Office PowerPoint</Application>
  <PresentationFormat>Προβολή στην οθόνη (4:3)</PresentationFormat>
  <Paragraphs>76</Paragraphs>
  <Slides>10</Slides>
  <Notes>2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10</vt:i4>
      </vt:variant>
    </vt:vector>
  </HeadingPairs>
  <TitlesOfParts>
    <vt:vector size="11" baseType="lpstr">
      <vt:lpstr>Ρίζες</vt:lpstr>
      <vt:lpstr>UMOBILE 4rth meeting  Cambridge, 21/09/16-22/09/16</vt:lpstr>
      <vt:lpstr>PRESENTATION OVERVIEW</vt:lpstr>
      <vt:lpstr>WP1 Progress</vt:lpstr>
      <vt:lpstr>Financial Forms</vt:lpstr>
      <vt:lpstr>Research participant portal</vt:lpstr>
      <vt:lpstr>Some comments (1/2):</vt:lpstr>
      <vt:lpstr>Some comments (2/2):</vt:lpstr>
      <vt:lpstr>Review meeting</vt:lpstr>
      <vt:lpstr>Payment:</vt:lpstr>
      <vt:lpstr>Παρουσίαση του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UMOBILE 3rd meeting</dc:title>
  <dc:creator>agapi</dc:creator>
  <cp:lastModifiedBy>agapi</cp:lastModifiedBy>
  <cp:revision>109</cp:revision>
  <cp:lastPrinted>2016-09-21T08:00:41Z</cp:lastPrinted>
  <dcterms:created xsi:type="dcterms:W3CDTF">2016-04-05T08:05:56Z</dcterms:created>
  <dcterms:modified xsi:type="dcterms:W3CDTF">2016-09-21T08:14:04Z</dcterms:modified>
</cp:coreProperties>
</file>